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801600" cy="9144000"/>
  <p:notesSz cx="9601200" cy="7315200"/>
  <p:defaultTextStyle>
    <a:defPPr>
      <a:defRPr lang="en-US"/>
    </a:defPPr>
    <a:lvl1pPr marL="0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9053" autoAdjust="0"/>
  </p:normalViewPr>
  <p:slideViewPr>
    <p:cSldViewPr>
      <p:cViewPr varScale="1">
        <p:scale>
          <a:sx n="96" d="100"/>
          <a:sy n="96" d="100"/>
        </p:scale>
        <p:origin x="930" y="96"/>
      </p:cViewPr>
      <p:guideLst>
        <p:guide orient="horz" pos="288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4160605" cy="365929"/>
          </a:xfrm>
          <a:prstGeom prst="rect">
            <a:avLst/>
          </a:prstGeom>
        </p:spPr>
        <p:txBody>
          <a:bodyPr vert="horz" lIns="95511" tIns="47755" rIns="95511" bIns="477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051" y="4"/>
            <a:ext cx="4160605" cy="365929"/>
          </a:xfrm>
          <a:prstGeom prst="rect">
            <a:avLst/>
          </a:prstGeom>
        </p:spPr>
        <p:txBody>
          <a:bodyPr vert="horz" lIns="95511" tIns="47755" rIns="95511" bIns="47755" rtlCol="0"/>
          <a:lstStyle>
            <a:lvl1pPr algn="r">
              <a:defRPr sz="1200"/>
            </a:lvl1pPr>
          </a:lstStyle>
          <a:p>
            <a:fld id="{7D8EA953-05F0-4A28-BE4A-A1CED40979A1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6947607"/>
            <a:ext cx="4160605" cy="365929"/>
          </a:xfrm>
          <a:prstGeom prst="rect">
            <a:avLst/>
          </a:prstGeom>
        </p:spPr>
        <p:txBody>
          <a:bodyPr vert="horz" lIns="95511" tIns="47755" rIns="95511" bIns="47755" rtlCol="0" anchor="b"/>
          <a:lstStyle>
            <a:lvl1pPr algn="l">
              <a:defRPr sz="1200"/>
            </a:lvl1pPr>
          </a:lstStyle>
          <a:p>
            <a:r>
              <a:rPr lang="en-US" dirty="0"/>
              <a:t>* Additional contractual vets not included on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051" y="6947607"/>
            <a:ext cx="4160605" cy="365929"/>
          </a:xfrm>
          <a:prstGeom prst="rect">
            <a:avLst/>
          </a:prstGeom>
        </p:spPr>
        <p:txBody>
          <a:bodyPr vert="horz" lIns="95511" tIns="47755" rIns="95511" bIns="47755" rtlCol="0" anchor="b"/>
          <a:lstStyle>
            <a:lvl1pPr algn="r">
              <a:defRPr sz="1200"/>
            </a:lvl1pPr>
          </a:lstStyle>
          <a:p>
            <a:fld id="{20539D8D-7DED-4A1D-9C0F-B8777570D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2139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160520" cy="365760"/>
          </a:xfrm>
          <a:prstGeom prst="rect">
            <a:avLst/>
          </a:prstGeom>
        </p:spPr>
        <p:txBody>
          <a:bodyPr vert="horz" lIns="96703" tIns="48352" rIns="96703" bIns="483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9" y="0"/>
            <a:ext cx="4160520" cy="365760"/>
          </a:xfrm>
          <a:prstGeom prst="rect">
            <a:avLst/>
          </a:prstGeom>
        </p:spPr>
        <p:txBody>
          <a:bodyPr vert="horz" lIns="96703" tIns="48352" rIns="96703" bIns="48352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47688"/>
            <a:ext cx="3838575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03" tIns="48352" rIns="96703" bIns="483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474723"/>
            <a:ext cx="7680960" cy="3291840"/>
          </a:xfrm>
          <a:prstGeom prst="rect">
            <a:avLst/>
          </a:prstGeom>
        </p:spPr>
        <p:txBody>
          <a:bodyPr vert="horz" lIns="96703" tIns="48352" rIns="96703" bIns="483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948173"/>
            <a:ext cx="4160520" cy="365760"/>
          </a:xfrm>
          <a:prstGeom prst="rect">
            <a:avLst/>
          </a:prstGeom>
        </p:spPr>
        <p:txBody>
          <a:bodyPr vert="horz" lIns="96703" tIns="48352" rIns="96703" bIns="48352" rtlCol="0" anchor="b"/>
          <a:lstStyle>
            <a:lvl1pPr algn="l">
              <a:defRPr sz="1200"/>
            </a:lvl1pPr>
          </a:lstStyle>
          <a:p>
            <a:r>
              <a:rPr lang="en-US" dirty="0"/>
              <a:t>* Additional contractual vets not included on chart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9" y="6948173"/>
            <a:ext cx="4160520" cy="365760"/>
          </a:xfrm>
          <a:prstGeom prst="rect">
            <a:avLst/>
          </a:prstGeom>
        </p:spPr>
        <p:txBody>
          <a:bodyPr vert="horz" lIns="96703" tIns="48352" rIns="96703" bIns="48352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333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47688"/>
            <a:ext cx="383857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* Additional contractual vets not included on chart</a:t>
            </a:r>
          </a:p>
        </p:txBody>
      </p:sp>
    </p:spTree>
    <p:extLst>
      <p:ext uri="{BB962C8B-B14F-4D97-AF65-F5344CB8AC3E}">
        <p14:creationId xmlns:p14="http://schemas.microsoft.com/office/powerpoint/2010/main" val="323648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* Additional contractual vets not included on chart</a:t>
            </a:r>
          </a:p>
        </p:txBody>
      </p:sp>
    </p:spTree>
    <p:extLst>
      <p:ext uri="{BB962C8B-B14F-4D97-AF65-F5344CB8AC3E}">
        <p14:creationId xmlns:p14="http://schemas.microsoft.com/office/powerpoint/2010/main" val="297846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840568"/>
            <a:ext cx="1088136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181600"/>
            <a:ext cx="89611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B3EF-D215-4D0F-B420-F38568D11E92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5CAC-B9C0-40DA-A43A-F8A59BCAEDCB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66185"/>
            <a:ext cx="2880360" cy="7802033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66185"/>
            <a:ext cx="842772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9C8-1C98-48EC-B4E3-1104542F3202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767B-1D7A-44DF-B008-320ED03502C9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5875867"/>
            <a:ext cx="10881360" cy="1816100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875618"/>
            <a:ext cx="10881360" cy="20002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616B-67A9-4D0A-9536-2C1FAC94F2E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133601"/>
            <a:ext cx="5654040" cy="603461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133601"/>
            <a:ext cx="5654040" cy="603461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764-94BC-48B6-BBEB-A7C96C5007A4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046817"/>
            <a:ext cx="5656263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899833"/>
            <a:ext cx="5656263" cy="526838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046817"/>
            <a:ext cx="5658485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899833"/>
            <a:ext cx="5658485" cy="526838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ED0-3846-41C6-9D35-13F1047FC26D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5B3-7020-4058-BB7F-DCDD0343F924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490F-E91B-463E-88F1-E77DFA691ABF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64067"/>
            <a:ext cx="4211638" cy="154940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64067"/>
            <a:ext cx="7156450" cy="78041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913467"/>
            <a:ext cx="4211638" cy="6254751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671D-5A78-47A9-B806-DDFC8A427AD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400800"/>
            <a:ext cx="7680960" cy="7556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17033"/>
            <a:ext cx="7680960" cy="5486400"/>
          </a:xfr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156451"/>
            <a:ext cx="768096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EE46-7DE0-4CBD-84C1-5936AFBE45BD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66184"/>
            <a:ext cx="11521440" cy="1524000"/>
          </a:xfrm>
          <a:prstGeom prst="rect">
            <a:avLst/>
          </a:prstGeom>
        </p:spPr>
        <p:txBody>
          <a:bodyPr vert="horz" lIns="125401" tIns="62700" rIns="125401" bIns="627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33601"/>
            <a:ext cx="11521440" cy="6034617"/>
          </a:xfrm>
          <a:prstGeom prst="rect">
            <a:avLst/>
          </a:prstGeom>
        </p:spPr>
        <p:txBody>
          <a:bodyPr vert="horz" lIns="125401" tIns="62700" rIns="125401" bIns="627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475134"/>
            <a:ext cx="298704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2D83-478A-4B48-A068-C90DA64D2300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475134"/>
            <a:ext cx="405384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475134"/>
            <a:ext cx="298704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54008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125400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1254008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125400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1254008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8">
            <a:extLst>
              <a:ext uri="{FF2B5EF4-FFF2-40B4-BE49-F238E27FC236}">
                <a16:creationId xmlns:a16="http://schemas.microsoft.com/office/drawing/2014/main" id="{0747F64C-48C3-4C0C-BF37-BF5E8ABF0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65208">
            <a:off x="9114073" y="3160867"/>
            <a:ext cx="109738" cy="926672"/>
          </a:xfrm>
          <a:prstGeom prst="rect">
            <a:avLst/>
          </a:prstGeom>
        </p:spPr>
      </p:pic>
      <p:sp>
        <p:nvSpPr>
          <p:cNvPr id="102" name="Freeform 105">
            <a:extLst>
              <a:ext uri="{FF2B5EF4-FFF2-40B4-BE49-F238E27FC236}">
                <a16:creationId xmlns:a16="http://schemas.microsoft.com/office/drawing/2014/main" id="{66A565CC-EDEC-4ACA-A7FD-E9920F684DA4}"/>
              </a:ext>
            </a:extLst>
          </p:cNvPr>
          <p:cNvSpPr/>
          <p:nvPr/>
        </p:nvSpPr>
        <p:spPr>
          <a:xfrm rot="3288285">
            <a:off x="10097702" y="3599010"/>
            <a:ext cx="351381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4" name="Freeform 105">
            <a:extLst>
              <a:ext uri="{FF2B5EF4-FFF2-40B4-BE49-F238E27FC236}">
                <a16:creationId xmlns:a16="http://schemas.microsoft.com/office/drawing/2014/main" id="{1731AEF1-8C04-4CF3-BCAC-0CF04B25BF43}"/>
              </a:ext>
            </a:extLst>
          </p:cNvPr>
          <p:cNvSpPr/>
          <p:nvPr/>
        </p:nvSpPr>
        <p:spPr>
          <a:xfrm rot="3288285">
            <a:off x="3114217" y="5449979"/>
            <a:ext cx="351381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72758FAA-5219-434D-8F76-C99DC3295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104" y="3418009"/>
            <a:ext cx="109738" cy="926672"/>
          </a:xfrm>
          <a:prstGeom prst="rect">
            <a:avLst/>
          </a:prstGeom>
        </p:spPr>
      </p:pic>
      <p:sp>
        <p:nvSpPr>
          <p:cNvPr id="141" name="Freeform 61">
            <a:extLst>
              <a:ext uri="{FF2B5EF4-FFF2-40B4-BE49-F238E27FC236}">
                <a16:creationId xmlns:a16="http://schemas.microsoft.com/office/drawing/2014/main" id="{55900D2C-2B97-4ADA-82C9-E284BDADC7C5}"/>
              </a:ext>
            </a:extLst>
          </p:cNvPr>
          <p:cNvSpPr/>
          <p:nvPr/>
        </p:nvSpPr>
        <p:spPr>
          <a:xfrm rot="5400000">
            <a:off x="6766938" y="4352321"/>
            <a:ext cx="105122" cy="12679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B2FFEAEC-796F-4E57-894C-9C87A955D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802442">
            <a:off x="9105539" y="4017054"/>
            <a:ext cx="109738" cy="926672"/>
          </a:xfrm>
          <a:prstGeom prst="rect">
            <a:avLst/>
          </a:prstGeom>
        </p:spPr>
      </p:pic>
      <p:sp>
        <p:nvSpPr>
          <p:cNvPr id="162" name="Freeform 77">
            <a:extLst>
              <a:ext uri="{FF2B5EF4-FFF2-40B4-BE49-F238E27FC236}">
                <a16:creationId xmlns:a16="http://schemas.microsoft.com/office/drawing/2014/main" id="{DE73CA71-E4D4-4CF2-B840-42F8712D7CF4}"/>
              </a:ext>
            </a:extLst>
          </p:cNvPr>
          <p:cNvSpPr/>
          <p:nvPr/>
        </p:nvSpPr>
        <p:spPr>
          <a:xfrm>
            <a:off x="4458149" y="6646177"/>
            <a:ext cx="457200" cy="7620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9" name="Freeform 77">
            <a:extLst>
              <a:ext uri="{FF2B5EF4-FFF2-40B4-BE49-F238E27FC236}">
                <a16:creationId xmlns:a16="http://schemas.microsoft.com/office/drawing/2014/main" id="{ED51951E-58F2-44BC-B43F-B32D774B8014}"/>
              </a:ext>
            </a:extLst>
          </p:cNvPr>
          <p:cNvSpPr/>
          <p:nvPr/>
        </p:nvSpPr>
        <p:spPr>
          <a:xfrm>
            <a:off x="5427815" y="6063916"/>
            <a:ext cx="457200" cy="7620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1" name="Freeform 58">
            <a:extLst>
              <a:ext uri="{FF2B5EF4-FFF2-40B4-BE49-F238E27FC236}">
                <a16:creationId xmlns:a16="http://schemas.microsoft.com/office/drawing/2014/main" id="{A7C7B7F0-B387-4BD3-98B7-284B0018A418}"/>
              </a:ext>
            </a:extLst>
          </p:cNvPr>
          <p:cNvSpPr/>
          <p:nvPr/>
        </p:nvSpPr>
        <p:spPr>
          <a:xfrm>
            <a:off x="8421047" y="4913982"/>
            <a:ext cx="683186" cy="636337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Surgery Technicians</a:t>
            </a:r>
          </a:p>
        </p:txBody>
      </p:sp>
      <p:sp>
        <p:nvSpPr>
          <p:cNvPr id="158" name="Freeform 96">
            <a:extLst>
              <a:ext uri="{FF2B5EF4-FFF2-40B4-BE49-F238E27FC236}">
                <a16:creationId xmlns:a16="http://schemas.microsoft.com/office/drawing/2014/main" id="{550F8B4A-FA3E-4A23-8E65-B61650B4F53C}"/>
              </a:ext>
            </a:extLst>
          </p:cNvPr>
          <p:cNvSpPr/>
          <p:nvPr/>
        </p:nvSpPr>
        <p:spPr>
          <a:xfrm rot="5400000">
            <a:off x="9421753" y="4518642"/>
            <a:ext cx="3474720" cy="3426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33302" y="0"/>
                </a:moveTo>
                <a:lnTo>
                  <a:pt x="4433302" y="246235"/>
                </a:lnTo>
                <a:lnTo>
                  <a:pt x="0" y="246235"/>
                </a:lnTo>
                <a:lnTo>
                  <a:pt x="0" y="31350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1" name="Freeform 77">
            <a:extLst>
              <a:ext uri="{FF2B5EF4-FFF2-40B4-BE49-F238E27FC236}">
                <a16:creationId xmlns:a16="http://schemas.microsoft.com/office/drawing/2014/main" id="{C63B3C9B-4DC3-4D01-8FD7-845948BEFDEF}"/>
              </a:ext>
            </a:extLst>
          </p:cNvPr>
          <p:cNvSpPr/>
          <p:nvPr/>
        </p:nvSpPr>
        <p:spPr>
          <a:xfrm>
            <a:off x="3371415" y="3223989"/>
            <a:ext cx="457200" cy="7620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2" name="Freeform 96">
            <a:extLst>
              <a:ext uri="{FF2B5EF4-FFF2-40B4-BE49-F238E27FC236}">
                <a16:creationId xmlns:a16="http://schemas.microsoft.com/office/drawing/2014/main" id="{1AB4BB17-B56D-47D9-A5D9-0BBD78A64D2F}"/>
              </a:ext>
            </a:extLst>
          </p:cNvPr>
          <p:cNvSpPr/>
          <p:nvPr/>
        </p:nvSpPr>
        <p:spPr>
          <a:xfrm rot="5400000">
            <a:off x="2024353" y="4729231"/>
            <a:ext cx="3915764" cy="3426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33302" y="0"/>
                </a:moveTo>
                <a:lnTo>
                  <a:pt x="4433302" y="246235"/>
                </a:lnTo>
                <a:lnTo>
                  <a:pt x="0" y="246235"/>
                </a:lnTo>
                <a:lnTo>
                  <a:pt x="0" y="31350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8" name="Freeform 105">
            <a:extLst>
              <a:ext uri="{FF2B5EF4-FFF2-40B4-BE49-F238E27FC236}">
                <a16:creationId xmlns:a16="http://schemas.microsoft.com/office/drawing/2014/main" id="{3A6DF14D-0787-4E2A-878E-18588AADE4BD}"/>
              </a:ext>
            </a:extLst>
          </p:cNvPr>
          <p:cNvSpPr/>
          <p:nvPr/>
        </p:nvSpPr>
        <p:spPr>
          <a:xfrm rot="9488428">
            <a:off x="4044340" y="5533593"/>
            <a:ext cx="351381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4" name="Freeform 105">
            <a:extLst>
              <a:ext uri="{FF2B5EF4-FFF2-40B4-BE49-F238E27FC236}">
                <a16:creationId xmlns:a16="http://schemas.microsoft.com/office/drawing/2014/main" id="{3AD05AE2-2715-45CE-B122-46514542B2AA}"/>
              </a:ext>
            </a:extLst>
          </p:cNvPr>
          <p:cNvSpPr/>
          <p:nvPr/>
        </p:nvSpPr>
        <p:spPr>
          <a:xfrm rot="7806125">
            <a:off x="4573172" y="5523866"/>
            <a:ext cx="351381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3" name="Freeform 112">
            <a:extLst>
              <a:ext uri="{FF2B5EF4-FFF2-40B4-BE49-F238E27FC236}">
                <a16:creationId xmlns:a16="http://schemas.microsoft.com/office/drawing/2014/main" id="{31F5030E-E5F6-4CF3-8030-2548C5175F0D}"/>
              </a:ext>
            </a:extLst>
          </p:cNvPr>
          <p:cNvSpPr/>
          <p:nvPr/>
        </p:nvSpPr>
        <p:spPr>
          <a:xfrm rot="10800000">
            <a:off x="1642558" y="2791686"/>
            <a:ext cx="496662" cy="659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43040" y="0"/>
                </a:moveTo>
                <a:lnTo>
                  <a:pt x="543040" y="502687"/>
                </a:lnTo>
                <a:lnTo>
                  <a:pt x="0" y="502687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E765C0AA-1E43-4D37-8783-B6430182C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52884">
            <a:off x="5585777" y="3499458"/>
            <a:ext cx="68366" cy="926672"/>
          </a:xfrm>
          <a:prstGeom prst="rect">
            <a:avLst/>
          </a:prstGeom>
        </p:spPr>
      </p:pic>
      <p:sp>
        <p:nvSpPr>
          <p:cNvPr id="100" name="Freeform 105">
            <a:extLst>
              <a:ext uri="{FF2B5EF4-FFF2-40B4-BE49-F238E27FC236}">
                <a16:creationId xmlns:a16="http://schemas.microsoft.com/office/drawing/2014/main" id="{14576C98-A75B-4BD4-B104-F24EC145BDF2}"/>
              </a:ext>
            </a:extLst>
          </p:cNvPr>
          <p:cNvSpPr/>
          <p:nvPr/>
        </p:nvSpPr>
        <p:spPr>
          <a:xfrm>
            <a:off x="319597" y="4755883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314EAA-F802-4448-AB5B-31A28D4AEACD}"/>
              </a:ext>
            </a:extLst>
          </p:cNvPr>
          <p:cNvCxnSpPr>
            <a:cxnSpLocks/>
          </p:cNvCxnSpPr>
          <p:nvPr/>
        </p:nvCxnSpPr>
        <p:spPr>
          <a:xfrm>
            <a:off x="10381964" y="2450741"/>
            <a:ext cx="18691" cy="187354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3DF4761-063D-41F5-A544-C6BDF354420D}"/>
              </a:ext>
            </a:extLst>
          </p:cNvPr>
          <p:cNvCxnSpPr>
            <a:cxnSpLocks/>
          </p:cNvCxnSpPr>
          <p:nvPr/>
        </p:nvCxnSpPr>
        <p:spPr>
          <a:xfrm>
            <a:off x="6989266" y="2437826"/>
            <a:ext cx="339269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106">
            <a:extLst>
              <a:ext uri="{FF2B5EF4-FFF2-40B4-BE49-F238E27FC236}">
                <a16:creationId xmlns:a16="http://schemas.microsoft.com/office/drawing/2014/main" id="{20719FDC-289E-4970-B028-9A6D36705660}"/>
              </a:ext>
            </a:extLst>
          </p:cNvPr>
          <p:cNvSpPr/>
          <p:nvPr/>
        </p:nvSpPr>
        <p:spPr>
          <a:xfrm rot="10800000">
            <a:off x="5506101" y="3279042"/>
            <a:ext cx="169358" cy="3402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0272"/>
                </a:lnTo>
                <a:lnTo>
                  <a:pt x="169358" y="34027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4" name="Freeform 61">
            <a:extLst>
              <a:ext uri="{FF2B5EF4-FFF2-40B4-BE49-F238E27FC236}">
                <a16:creationId xmlns:a16="http://schemas.microsoft.com/office/drawing/2014/main" id="{9CEFF23C-A585-4D7D-9208-D3DC6BDFD351}"/>
              </a:ext>
            </a:extLst>
          </p:cNvPr>
          <p:cNvSpPr/>
          <p:nvPr/>
        </p:nvSpPr>
        <p:spPr>
          <a:xfrm>
            <a:off x="9467858" y="4845925"/>
            <a:ext cx="45719" cy="131813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7" name="Freeform 77">
            <a:extLst>
              <a:ext uri="{FF2B5EF4-FFF2-40B4-BE49-F238E27FC236}">
                <a16:creationId xmlns:a16="http://schemas.microsoft.com/office/drawing/2014/main" id="{1DD9F05D-34A1-424A-BD21-7125396D0160}"/>
              </a:ext>
            </a:extLst>
          </p:cNvPr>
          <p:cNvSpPr/>
          <p:nvPr/>
        </p:nvSpPr>
        <p:spPr>
          <a:xfrm rot="16200000">
            <a:off x="5642695" y="2436021"/>
            <a:ext cx="457200" cy="7620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F26F42BC-77F1-43FB-84C4-D8C4F829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39895">
            <a:off x="2779344" y="3061414"/>
            <a:ext cx="109738" cy="926672"/>
          </a:xfrm>
          <a:prstGeom prst="rect">
            <a:avLst/>
          </a:prstGeom>
        </p:spPr>
      </p:pic>
      <p:sp>
        <p:nvSpPr>
          <p:cNvPr id="133" name="Freeform 64">
            <a:extLst>
              <a:ext uri="{FF2B5EF4-FFF2-40B4-BE49-F238E27FC236}">
                <a16:creationId xmlns:a16="http://schemas.microsoft.com/office/drawing/2014/main" id="{95972A7E-0FC1-4570-A359-BB1AF77C828D}"/>
              </a:ext>
            </a:extLst>
          </p:cNvPr>
          <p:cNvSpPr/>
          <p:nvPr/>
        </p:nvSpPr>
        <p:spPr>
          <a:xfrm>
            <a:off x="2226583" y="4491854"/>
            <a:ext cx="93261" cy="9137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9" name="Freeform 105">
            <a:extLst>
              <a:ext uri="{FF2B5EF4-FFF2-40B4-BE49-F238E27FC236}">
                <a16:creationId xmlns:a16="http://schemas.microsoft.com/office/drawing/2014/main" id="{4B7CBCFF-8D9E-4ACD-8482-9C456B3357B5}"/>
              </a:ext>
            </a:extLst>
          </p:cNvPr>
          <p:cNvSpPr/>
          <p:nvPr/>
        </p:nvSpPr>
        <p:spPr>
          <a:xfrm>
            <a:off x="319614" y="6075874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3" name="Freeform 105">
            <a:extLst>
              <a:ext uri="{FF2B5EF4-FFF2-40B4-BE49-F238E27FC236}">
                <a16:creationId xmlns:a16="http://schemas.microsoft.com/office/drawing/2014/main" id="{EFF2F407-DC69-4914-BE0C-BFB7F26BF340}"/>
              </a:ext>
            </a:extLst>
          </p:cNvPr>
          <p:cNvSpPr/>
          <p:nvPr/>
        </p:nvSpPr>
        <p:spPr>
          <a:xfrm>
            <a:off x="317452" y="3868019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322137" y="3021904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6" name="Freeform 105"/>
          <p:cNvSpPr/>
          <p:nvPr/>
        </p:nvSpPr>
        <p:spPr>
          <a:xfrm>
            <a:off x="316197" y="5423368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34" name="Elbow Connector 102">
            <a:extLst>
              <a:ext uri="{FF2B5EF4-FFF2-40B4-BE49-F238E27FC236}">
                <a16:creationId xmlns:a16="http://schemas.microsoft.com/office/drawing/2014/main" id="{CA841C43-7510-4A07-BDC6-EE7849DCDA61}"/>
              </a:ext>
            </a:extLst>
          </p:cNvPr>
          <p:cNvCxnSpPr>
            <a:cxnSpLocks/>
          </p:cNvCxnSpPr>
          <p:nvPr/>
        </p:nvCxnSpPr>
        <p:spPr>
          <a:xfrm rot="10800000" flipV="1">
            <a:off x="9221873" y="3064171"/>
            <a:ext cx="2561637" cy="9868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Picture 129">
            <a:extLst>
              <a:ext uri="{FF2B5EF4-FFF2-40B4-BE49-F238E27FC236}">
                <a16:creationId xmlns:a16="http://schemas.microsoft.com/office/drawing/2014/main" id="{86534163-7711-4FAC-8DED-23C8E8586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39895">
            <a:off x="10733499" y="3512805"/>
            <a:ext cx="109738" cy="926672"/>
          </a:xfrm>
          <a:prstGeom prst="rect">
            <a:avLst/>
          </a:prstGeom>
        </p:spPr>
      </p:pic>
      <p:sp>
        <p:nvSpPr>
          <p:cNvPr id="66" name="Freeform 65"/>
          <p:cNvSpPr/>
          <p:nvPr/>
        </p:nvSpPr>
        <p:spPr>
          <a:xfrm>
            <a:off x="12426838" y="3445451"/>
            <a:ext cx="457200" cy="3048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Freeform 69"/>
          <p:cNvSpPr/>
          <p:nvPr/>
        </p:nvSpPr>
        <p:spPr>
          <a:xfrm>
            <a:off x="3695419" y="5259438"/>
            <a:ext cx="653057" cy="637424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/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Medical Services Manager</a:t>
            </a:r>
            <a:br>
              <a:rPr lang="en-US" sz="900" dirty="0"/>
            </a:br>
            <a:r>
              <a:rPr lang="en-US" sz="900" dirty="0"/>
              <a:t>Samantha</a:t>
            </a:r>
            <a:br>
              <a:rPr lang="en-US" sz="900" dirty="0"/>
            </a:br>
            <a:r>
              <a:rPr lang="en-US" sz="900" dirty="0"/>
              <a:t>Petito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F8CE0557-2C87-4343-B146-923DA2BF4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1423" y="3755854"/>
            <a:ext cx="109738" cy="926672"/>
          </a:xfrm>
          <a:prstGeom prst="rect">
            <a:avLst/>
          </a:prstGeom>
        </p:spPr>
      </p:pic>
      <p:sp>
        <p:nvSpPr>
          <p:cNvPr id="86" name="Freeform 85"/>
          <p:cNvSpPr/>
          <p:nvPr/>
        </p:nvSpPr>
        <p:spPr>
          <a:xfrm rot="10800000">
            <a:off x="1045611" y="2874265"/>
            <a:ext cx="5334000" cy="3135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33302" y="0"/>
                </a:moveTo>
                <a:lnTo>
                  <a:pt x="4433302" y="246235"/>
                </a:lnTo>
                <a:lnTo>
                  <a:pt x="0" y="246235"/>
                </a:lnTo>
                <a:lnTo>
                  <a:pt x="0" y="31350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Freeform 61">
            <a:extLst>
              <a:ext uri="{FF2B5EF4-FFF2-40B4-BE49-F238E27FC236}">
                <a16:creationId xmlns:a16="http://schemas.microsoft.com/office/drawing/2014/main" id="{5A495872-1003-4337-928C-8D5DE882BE9D}"/>
              </a:ext>
            </a:extLst>
          </p:cNvPr>
          <p:cNvSpPr/>
          <p:nvPr/>
        </p:nvSpPr>
        <p:spPr>
          <a:xfrm>
            <a:off x="12418335" y="5657610"/>
            <a:ext cx="105122" cy="12679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B454BCEC-0281-4E3A-B197-E409EE72B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30834">
            <a:off x="8961563" y="3726013"/>
            <a:ext cx="109738" cy="926672"/>
          </a:xfrm>
          <a:prstGeom prst="rect">
            <a:avLst/>
          </a:prstGeom>
        </p:spPr>
      </p:pic>
      <p:sp>
        <p:nvSpPr>
          <p:cNvPr id="79" name="Freeform 78"/>
          <p:cNvSpPr/>
          <p:nvPr/>
        </p:nvSpPr>
        <p:spPr>
          <a:xfrm>
            <a:off x="9953827" y="4332907"/>
            <a:ext cx="982375" cy="2110033"/>
          </a:xfrm>
          <a:custGeom>
            <a:avLst/>
            <a:gdLst>
              <a:gd name="connsiteX0" fmla="*/ 0 w 938242"/>
              <a:gd name="connsiteY0" fmla="*/ 0 h 687460"/>
              <a:gd name="connsiteX1" fmla="*/ 938242 w 938242"/>
              <a:gd name="connsiteY1" fmla="*/ 0 h 687460"/>
              <a:gd name="connsiteX2" fmla="*/ 938242 w 938242"/>
              <a:gd name="connsiteY2" fmla="*/ 687460 h 687460"/>
              <a:gd name="connsiteX3" fmla="*/ 0 w 938242"/>
              <a:gd name="connsiteY3" fmla="*/ 687460 h 687460"/>
              <a:gd name="connsiteX4" fmla="*/ 0 w 938242"/>
              <a:gd name="connsiteY4" fmla="*/ 0 h 68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242" h="687460">
                <a:moveTo>
                  <a:pt x="0" y="0"/>
                </a:moveTo>
                <a:lnTo>
                  <a:pt x="938242" y="0"/>
                </a:lnTo>
                <a:lnTo>
                  <a:pt x="938242" y="687460"/>
                </a:lnTo>
                <a:lnTo>
                  <a:pt x="0" y="6874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/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br>
              <a:rPr lang="en-US" sz="1000" dirty="0"/>
            </a:br>
            <a:r>
              <a:rPr lang="en-US" sz="1000" dirty="0"/>
              <a:t>Veterinarians</a:t>
            </a:r>
            <a:br>
              <a:rPr lang="en-US" sz="1000" dirty="0"/>
            </a:br>
            <a:endParaRPr lang="en-US" sz="1000" dirty="0"/>
          </a:p>
          <a:p>
            <a:pPr algn="ctr"/>
            <a:r>
              <a:rPr lang="en-US" sz="1000" dirty="0"/>
              <a:t>Dr. Boorstein (C)</a:t>
            </a:r>
            <a:br>
              <a:rPr lang="en-US" sz="1000" dirty="0"/>
            </a:br>
            <a:r>
              <a:rPr lang="en-US" sz="1000" dirty="0"/>
              <a:t>Dr. Bui</a:t>
            </a:r>
          </a:p>
          <a:p>
            <a:pPr algn="ctr"/>
            <a:r>
              <a:rPr lang="en-US" sz="1000" dirty="0"/>
              <a:t>Dr. Kushubar</a:t>
            </a:r>
            <a:br>
              <a:rPr lang="en-US" sz="1000" dirty="0"/>
            </a:br>
            <a:r>
              <a:rPr lang="en-US" sz="1000" dirty="0"/>
              <a:t>Dr. Konda </a:t>
            </a:r>
            <a:br>
              <a:rPr lang="en-US" sz="1000" dirty="0"/>
            </a:br>
            <a:r>
              <a:rPr lang="en-US" sz="1000" dirty="0"/>
              <a:t>Dr. McCoy (C)</a:t>
            </a:r>
            <a:br>
              <a:rPr lang="en-US" sz="1000" dirty="0"/>
            </a:br>
            <a:r>
              <a:rPr lang="en-US" sz="1000" dirty="0"/>
              <a:t>Dr. Milian (C)</a:t>
            </a:r>
            <a:br>
              <a:rPr lang="en-US" sz="1000" dirty="0"/>
            </a:br>
            <a:r>
              <a:rPr lang="en-US" sz="1000" dirty="0"/>
              <a:t>Dr. Prieto (C)</a:t>
            </a:r>
            <a:br>
              <a:rPr lang="en-US" sz="1000" dirty="0"/>
            </a:br>
            <a:r>
              <a:rPr lang="en-US" sz="1000" dirty="0"/>
              <a:t>Dr. Santiago</a:t>
            </a:r>
            <a:br>
              <a:rPr lang="en-US" sz="1000" dirty="0"/>
            </a:br>
            <a:r>
              <a:rPr lang="en-US" sz="1000" dirty="0"/>
              <a:t>Dr. Vitullo</a:t>
            </a:r>
            <a:br>
              <a:rPr lang="en-US" sz="1000" dirty="0"/>
            </a:b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116" name="Freeform 65">
            <a:extLst>
              <a:ext uri="{FF2B5EF4-FFF2-40B4-BE49-F238E27FC236}">
                <a16:creationId xmlns:a16="http://schemas.microsoft.com/office/drawing/2014/main" id="{A8F4C59C-4359-47F4-9A68-B23C6B9B6DED}"/>
              </a:ext>
            </a:extLst>
          </p:cNvPr>
          <p:cNvSpPr/>
          <p:nvPr/>
        </p:nvSpPr>
        <p:spPr>
          <a:xfrm>
            <a:off x="12420580" y="4462455"/>
            <a:ext cx="457200" cy="3048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Freeform 50"/>
          <p:cNvSpPr/>
          <p:nvPr/>
        </p:nvSpPr>
        <p:spPr>
          <a:xfrm>
            <a:off x="7826442" y="2943981"/>
            <a:ext cx="638589" cy="878376"/>
          </a:xfrm>
          <a:custGeom>
            <a:avLst/>
            <a:gdLst>
              <a:gd name="connsiteX0" fmla="*/ 0 w 640705"/>
              <a:gd name="connsiteY0" fmla="*/ 0 h 871964"/>
              <a:gd name="connsiteX1" fmla="*/ 640705 w 640705"/>
              <a:gd name="connsiteY1" fmla="*/ 0 h 871964"/>
              <a:gd name="connsiteX2" fmla="*/ 640705 w 640705"/>
              <a:gd name="connsiteY2" fmla="*/ 871964 h 871964"/>
              <a:gd name="connsiteX3" fmla="*/ 0 w 640705"/>
              <a:gd name="connsiteY3" fmla="*/ 871964 h 871964"/>
              <a:gd name="connsiteX4" fmla="*/ 0 w 640705"/>
              <a:gd name="connsiteY4" fmla="*/ 0 h 87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5" h="871964">
                <a:moveTo>
                  <a:pt x="0" y="0"/>
                </a:moveTo>
                <a:lnTo>
                  <a:pt x="640705" y="0"/>
                </a:lnTo>
                <a:lnTo>
                  <a:pt x="640705" y="871964"/>
                </a:lnTo>
                <a:lnTo>
                  <a:pt x="0" y="8719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Community Outreach</a:t>
            </a:r>
            <a:r>
              <a:rPr lang="en-US" sz="900" kern="1200" dirty="0"/>
              <a:t> </a:t>
            </a:r>
            <a:r>
              <a:rPr lang="en-US" sz="900" dirty="0"/>
              <a:t>&amp; TNVR Coordinator</a:t>
            </a:r>
            <a:endParaRPr lang="en-US" sz="9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Darlene Esposito</a:t>
            </a:r>
            <a:r>
              <a:rPr lang="en-US" sz="900" kern="1200" dirty="0"/>
              <a:t> </a:t>
            </a:r>
          </a:p>
        </p:txBody>
      </p:sp>
      <p:sp>
        <p:nvSpPr>
          <p:cNvPr id="97" name="Freeform 96"/>
          <p:cNvSpPr/>
          <p:nvPr/>
        </p:nvSpPr>
        <p:spPr>
          <a:xfrm rot="10800000">
            <a:off x="6631964" y="2868605"/>
            <a:ext cx="5252121" cy="3426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33302" y="0"/>
                </a:moveTo>
                <a:lnTo>
                  <a:pt x="4433302" y="246235"/>
                </a:lnTo>
                <a:lnTo>
                  <a:pt x="0" y="246235"/>
                </a:lnTo>
                <a:lnTo>
                  <a:pt x="0" y="31350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Freeform 82"/>
          <p:cNvSpPr/>
          <p:nvPr/>
        </p:nvSpPr>
        <p:spPr>
          <a:xfrm rot="16200000">
            <a:off x="6419835" y="1005075"/>
            <a:ext cx="2018334" cy="20987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86968" y="3591768"/>
            <a:ext cx="98756" cy="926672"/>
          </a:xfrm>
          <a:prstGeom prst="rect">
            <a:avLst/>
          </a:prstGeom>
        </p:spPr>
      </p:pic>
      <p:sp>
        <p:nvSpPr>
          <p:cNvPr id="111" name="Freeform 110"/>
          <p:cNvSpPr/>
          <p:nvPr/>
        </p:nvSpPr>
        <p:spPr>
          <a:xfrm rot="10800000">
            <a:off x="4460544" y="799577"/>
            <a:ext cx="2018334" cy="20987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5410668" y="1675657"/>
            <a:ext cx="1854315" cy="348191"/>
          </a:xfrm>
          <a:custGeom>
            <a:avLst/>
            <a:gdLst>
              <a:gd name="connsiteX0" fmla="*/ 0 w 1854315"/>
              <a:gd name="connsiteY0" fmla="*/ 0 h 348191"/>
              <a:gd name="connsiteX1" fmla="*/ 1854315 w 1854315"/>
              <a:gd name="connsiteY1" fmla="*/ 0 h 348191"/>
              <a:gd name="connsiteX2" fmla="*/ 1854315 w 1854315"/>
              <a:gd name="connsiteY2" fmla="*/ 348191 h 348191"/>
              <a:gd name="connsiteX3" fmla="*/ 0 w 1854315"/>
              <a:gd name="connsiteY3" fmla="*/ 348191 h 348191"/>
              <a:gd name="connsiteX4" fmla="*/ 0 w 1854315"/>
              <a:gd name="connsiteY4" fmla="*/ 0 h 34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315" h="348191">
                <a:moveTo>
                  <a:pt x="0" y="0"/>
                </a:moveTo>
                <a:lnTo>
                  <a:pt x="1854315" y="0"/>
                </a:lnTo>
                <a:lnTo>
                  <a:pt x="1854315" y="348191"/>
                </a:lnTo>
                <a:lnTo>
                  <a:pt x="0" y="3481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/>
              <a:t>Board of Directors</a:t>
            </a:r>
          </a:p>
        </p:txBody>
      </p:sp>
      <p:sp>
        <p:nvSpPr>
          <p:cNvPr id="107" name="Freeform 106"/>
          <p:cNvSpPr/>
          <p:nvPr/>
        </p:nvSpPr>
        <p:spPr>
          <a:xfrm>
            <a:off x="4901045" y="5044416"/>
            <a:ext cx="169358" cy="3402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0272"/>
                </a:lnTo>
                <a:lnTo>
                  <a:pt x="169358" y="34027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Freeform 84"/>
          <p:cNvSpPr/>
          <p:nvPr/>
        </p:nvSpPr>
        <p:spPr>
          <a:xfrm>
            <a:off x="6387231" y="2767565"/>
            <a:ext cx="86864" cy="11817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Freeform 76"/>
          <p:cNvSpPr/>
          <p:nvPr/>
        </p:nvSpPr>
        <p:spPr>
          <a:xfrm>
            <a:off x="6122472" y="4019856"/>
            <a:ext cx="719169" cy="535768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Office Administrator</a:t>
            </a:r>
            <a:br>
              <a:rPr lang="en-US" sz="900" dirty="0"/>
            </a:br>
            <a:r>
              <a:rPr lang="en-US" sz="900" dirty="0"/>
              <a:t> Valerie Hogan</a:t>
            </a:r>
            <a:endParaRPr lang="en-US" sz="900" kern="1200" dirty="0"/>
          </a:p>
        </p:txBody>
      </p:sp>
      <p:cxnSp>
        <p:nvCxnSpPr>
          <p:cNvPr id="103" name="Elbow Connector 102"/>
          <p:cNvCxnSpPr/>
          <p:nvPr/>
        </p:nvCxnSpPr>
        <p:spPr>
          <a:xfrm rot="5400000">
            <a:off x="9019166" y="3544720"/>
            <a:ext cx="797480" cy="285008"/>
          </a:xfrm>
          <a:prstGeom prst="bentConnector3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 rot="5400000">
            <a:off x="-273769" y="1718223"/>
            <a:ext cx="271064" cy="27431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0961"/>
                </a:lnTo>
                <a:lnTo>
                  <a:pt x="271064" y="3809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Freeform 41"/>
          <p:cNvSpPr/>
          <p:nvPr/>
        </p:nvSpPr>
        <p:spPr>
          <a:xfrm>
            <a:off x="2776673" y="2953146"/>
            <a:ext cx="1225126" cy="637423"/>
          </a:xfrm>
          <a:custGeom>
            <a:avLst/>
            <a:gdLst>
              <a:gd name="connsiteX0" fmla="*/ 0 w 747632"/>
              <a:gd name="connsiteY0" fmla="*/ 0 h 832086"/>
              <a:gd name="connsiteX1" fmla="*/ 747632 w 747632"/>
              <a:gd name="connsiteY1" fmla="*/ 0 h 832086"/>
              <a:gd name="connsiteX2" fmla="*/ 747632 w 747632"/>
              <a:gd name="connsiteY2" fmla="*/ 832086 h 832086"/>
              <a:gd name="connsiteX3" fmla="*/ 0 w 747632"/>
              <a:gd name="connsiteY3" fmla="*/ 832086 h 832086"/>
              <a:gd name="connsiteX4" fmla="*/ 0 w 747632"/>
              <a:gd name="connsiteY4" fmla="*/ 0 h 83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632" h="832086">
                <a:moveTo>
                  <a:pt x="0" y="0"/>
                </a:moveTo>
                <a:lnTo>
                  <a:pt x="747632" y="0"/>
                </a:lnTo>
                <a:lnTo>
                  <a:pt x="747632" y="832086"/>
                </a:lnTo>
                <a:lnTo>
                  <a:pt x="0" y="832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Director</a:t>
            </a:r>
            <a:br>
              <a:rPr lang="en-US" sz="900" kern="1200" dirty="0"/>
            </a:br>
            <a:r>
              <a:rPr lang="en-US" sz="900" kern="1200" dirty="0"/>
              <a:t> of</a:t>
            </a:r>
            <a:br>
              <a:rPr lang="en-US" sz="900" kern="1200" dirty="0"/>
            </a:br>
            <a:r>
              <a:rPr lang="en-US" sz="900" kern="1200" dirty="0"/>
              <a:t> Shelter</a:t>
            </a:r>
            <a:br>
              <a:rPr lang="en-US" sz="900" kern="1200" dirty="0"/>
            </a:br>
            <a:r>
              <a:rPr lang="en-US" sz="900" kern="1200" dirty="0"/>
              <a:t> Operations</a:t>
            </a:r>
            <a:br>
              <a:rPr lang="en-US" sz="900" kern="1200" dirty="0"/>
            </a:br>
            <a:r>
              <a:rPr lang="en-US" sz="900" dirty="0"/>
              <a:t>Danyelle Van Horn</a:t>
            </a:r>
            <a:endParaRPr lang="en-US" sz="900" kern="1200" dirty="0"/>
          </a:p>
        </p:txBody>
      </p:sp>
      <p:sp>
        <p:nvSpPr>
          <p:cNvPr id="92" name="Freeform 91"/>
          <p:cNvSpPr/>
          <p:nvPr/>
        </p:nvSpPr>
        <p:spPr>
          <a:xfrm>
            <a:off x="2048741" y="4589736"/>
            <a:ext cx="530082" cy="621683"/>
          </a:xfrm>
          <a:custGeom>
            <a:avLst/>
            <a:gdLst>
              <a:gd name="connsiteX0" fmla="*/ 0 w 955483"/>
              <a:gd name="connsiteY0" fmla="*/ 0 h 434558"/>
              <a:gd name="connsiteX1" fmla="*/ 955483 w 955483"/>
              <a:gd name="connsiteY1" fmla="*/ 0 h 434558"/>
              <a:gd name="connsiteX2" fmla="*/ 955483 w 955483"/>
              <a:gd name="connsiteY2" fmla="*/ 434558 h 434558"/>
              <a:gd name="connsiteX3" fmla="*/ 0 w 955483"/>
              <a:gd name="connsiteY3" fmla="*/ 434558 h 434558"/>
              <a:gd name="connsiteX4" fmla="*/ 0 w 955483"/>
              <a:gd name="connsiteY4" fmla="*/ 0 h 43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483" h="434558">
                <a:moveTo>
                  <a:pt x="0" y="0"/>
                </a:moveTo>
                <a:lnTo>
                  <a:pt x="955483" y="0"/>
                </a:lnTo>
                <a:lnTo>
                  <a:pt x="955483" y="434558"/>
                </a:lnTo>
                <a:lnTo>
                  <a:pt x="0" y="4345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Adoption Lead </a:t>
            </a:r>
            <a:br>
              <a:rPr lang="en-US" sz="900" kern="1200" dirty="0"/>
            </a:br>
            <a:r>
              <a:rPr lang="en-US" sz="900" dirty="0"/>
              <a:t>Makayla Lopez</a:t>
            </a:r>
            <a:endParaRPr lang="en-US" sz="900" kern="1200" dirty="0"/>
          </a:p>
        </p:txBody>
      </p:sp>
      <p:sp>
        <p:nvSpPr>
          <p:cNvPr id="36" name="Freeform 35"/>
          <p:cNvSpPr/>
          <p:nvPr/>
        </p:nvSpPr>
        <p:spPr>
          <a:xfrm>
            <a:off x="349725" y="2932378"/>
            <a:ext cx="702485" cy="860819"/>
          </a:xfrm>
          <a:custGeom>
            <a:avLst/>
            <a:gdLst>
              <a:gd name="connsiteX0" fmla="*/ 0 w 913209"/>
              <a:gd name="connsiteY0" fmla="*/ 0 h 860819"/>
              <a:gd name="connsiteX1" fmla="*/ 913209 w 913209"/>
              <a:gd name="connsiteY1" fmla="*/ 0 h 860819"/>
              <a:gd name="connsiteX2" fmla="*/ 913209 w 913209"/>
              <a:gd name="connsiteY2" fmla="*/ 860819 h 860819"/>
              <a:gd name="connsiteX3" fmla="*/ 0 w 913209"/>
              <a:gd name="connsiteY3" fmla="*/ 860819 h 860819"/>
              <a:gd name="connsiteX4" fmla="*/ 0 w 913209"/>
              <a:gd name="connsiteY4" fmla="*/ 0 h 86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209" h="860819">
                <a:moveTo>
                  <a:pt x="0" y="0"/>
                </a:moveTo>
                <a:lnTo>
                  <a:pt x="913209" y="0"/>
                </a:lnTo>
                <a:lnTo>
                  <a:pt x="913209" y="860819"/>
                </a:lnTo>
                <a:lnTo>
                  <a:pt x="0" y="8608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Chief Advancement Officer </a:t>
            </a:r>
            <a:br>
              <a:rPr lang="en-US" sz="900" kern="1200" dirty="0"/>
            </a:br>
            <a:r>
              <a:rPr lang="en-US" sz="900" kern="1200" dirty="0"/>
              <a:t>Ornella Varchi</a:t>
            </a:r>
          </a:p>
        </p:txBody>
      </p:sp>
      <p:sp>
        <p:nvSpPr>
          <p:cNvPr id="81" name="Freeform 80"/>
          <p:cNvSpPr/>
          <p:nvPr/>
        </p:nvSpPr>
        <p:spPr>
          <a:xfrm rot="10800000">
            <a:off x="7230679" y="3557618"/>
            <a:ext cx="93261" cy="9137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261" y="0"/>
                </a:moveTo>
                <a:lnTo>
                  <a:pt x="93261" y="913733"/>
                </a:lnTo>
                <a:lnTo>
                  <a:pt x="0" y="9137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4" name="Freeform 63"/>
          <p:cNvSpPr/>
          <p:nvPr/>
        </p:nvSpPr>
        <p:spPr>
          <a:xfrm>
            <a:off x="6431562" y="4880913"/>
            <a:ext cx="656444" cy="630934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Senior Accountant</a:t>
            </a:r>
            <a:br>
              <a:rPr lang="en-US" sz="900" kern="1200" dirty="0"/>
            </a:br>
            <a:r>
              <a:rPr lang="en-US" sz="900" dirty="0"/>
              <a:t>Jennifer Hall</a:t>
            </a:r>
            <a:endParaRPr lang="en-US" sz="900" kern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170" y="350185"/>
            <a:ext cx="10788333" cy="1037794"/>
          </a:xfrm>
        </p:spPr>
        <p:txBody>
          <a:bodyPr>
            <a:normAutofit fontScale="90000"/>
          </a:bodyPr>
          <a:lstStyle/>
          <a:p>
            <a:r>
              <a:rPr lang="en-US" dirty="0"/>
              <a:t>Humane Society of Tampa Bay</a:t>
            </a:r>
            <a:br>
              <a:rPr lang="en-US" dirty="0"/>
            </a:br>
            <a:r>
              <a:rPr lang="en-US" sz="5300" dirty="0"/>
              <a:t>Organizational Chart – January 2025</a:t>
            </a:r>
          </a:p>
        </p:txBody>
      </p:sp>
      <p:sp>
        <p:nvSpPr>
          <p:cNvPr id="35" name="Freeform 34"/>
          <p:cNvSpPr/>
          <p:nvPr/>
        </p:nvSpPr>
        <p:spPr>
          <a:xfrm>
            <a:off x="5377392" y="2253655"/>
            <a:ext cx="1887591" cy="421968"/>
          </a:xfrm>
          <a:custGeom>
            <a:avLst/>
            <a:gdLst>
              <a:gd name="connsiteX0" fmla="*/ 0 w 2011653"/>
              <a:gd name="connsiteY0" fmla="*/ 0 h 421968"/>
              <a:gd name="connsiteX1" fmla="*/ 2011653 w 2011653"/>
              <a:gd name="connsiteY1" fmla="*/ 0 h 421968"/>
              <a:gd name="connsiteX2" fmla="*/ 2011653 w 2011653"/>
              <a:gd name="connsiteY2" fmla="*/ 421968 h 421968"/>
              <a:gd name="connsiteX3" fmla="*/ 0 w 2011653"/>
              <a:gd name="connsiteY3" fmla="*/ 421968 h 421968"/>
              <a:gd name="connsiteX4" fmla="*/ 0 w 2011653"/>
              <a:gd name="connsiteY4" fmla="*/ 0 h 42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53" h="421968">
                <a:moveTo>
                  <a:pt x="0" y="0"/>
                </a:moveTo>
                <a:lnTo>
                  <a:pt x="2011653" y="0"/>
                </a:lnTo>
                <a:lnTo>
                  <a:pt x="2011653" y="421968"/>
                </a:lnTo>
                <a:lnTo>
                  <a:pt x="0" y="4219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Chief Executive Officer </a:t>
            </a:r>
            <a:br>
              <a:rPr lang="en-US" sz="1200" kern="1200" dirty="0"/>
            </a:br>
            <a:r>
              <a:rPr lang="en-US" sz="1200" kern="1200" dirty="0"/>
              <a:t>Sherry Silk</a:t>
            </a:r>
          </a:p>
        </p:txBody>
      </p:sp>
      <p:sp>
        <p:nvSpPr>
          <p:cNvPr id="37" name="Freeform 36"/>
          <p:cNvSpPr/>
          <p:nvPr/>
        </p:nvSpPr>
        <p:spPr>
          <a:xfrm>
            <a:off x="525180" y="4003276"/>
            <a:ext cx="684075" cy="744866"/>
          </a:xfrm>
          <a:custGeom>
            <a:avLst/>
            <a:gdLst>
              <a:gd name="connsiteX0" fmla="*/ 0 w 942964"/>
              <a:gd name="connsiteY0" fmla="*/ 0 h 581186"/>
              <a:gd name="connsiteX1" fmla="*/ 942964 w 942964"/>
              <a:gd name="connsiteY1" fmla="*/ 0 h 581186"/>
              <a:gd name="connsiteX2" fmla="*/ 942964 w 942964"/>
              <a:gd name="connsiteY2" fmla="*/ 581186 h 581186"/>
              <a:gd name="connsiteX3" fmla="*/ 0 w 942964"/>
              <a:gd name="connsiteY3" fmla="*/ 581186 h 581186"/>
              <a:gd name="connsiteX4" fmla="*/ 0 w 942964"/>
              <a:gd name="connsiteY4" fmla="*/ 0 h 5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964" h="581186">
                <a:moveTo>
                  <a:pt x="0" y="0"/>
                </a:moveTo>
                <a:lnTo>
                  <a:pt x="942964" y="0"/>
                </a:lnTo>
                <a:lnTo>
                  <a:pt x="942964" y="581186"/>
                </a:lnTo>
                <a:lnTo>
                  <a:pt x="0" y="5811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Donor and Community Engagement Manager</a:t>
            </a:r>
            <a:br>
              <a:rPr lang="en-US" sz="900" kern="1200" dirty="0"/>
            </a:br>
            <a:r>
              <a:rPr lang="en-US" sz="900" dirty="0"/>
              <a:t>Lisa Novorska</a:t>
            </a:r>
            <a:endParaRPr lang="en-US" sz="900" kern="1200" dirty="0"/>
          </a:p>
        </p:txBody>
      </p:sp>
      <p:sp>
        <p:nvSpPr>
          <p:cNvPr id="38" name="Freeform 37"/>
          <p:cNvSpPr/>
          <p:nvPr/>
        </p:nvSpPr>
        <p:spPr>
          <a:xfrm>
            <a:off x="546545" y="4854227"/>
            <a:ext cx="654022" cy="609397"/>
          </a:xfrm>
          <a:custGeom>
            <a:avLst/>
            <a:gdLst>
              <a:gd name="connsiteX0" fmla="*/ 0 w 1075391"/>
              <a:gd name="connsiteY0" fmla="*/ 0 h 624126"/>
              <a:gd name="connsiteX1" fmla="*/ 1075391 w 1075391"/>
              <a:gd name="connsiteY1" fmla="*/ 0 h 624126"/>
              <a:gd name="connsiteX2" fmla="*/ 1075391 w 1075391"/>
              <a:gd name="connsiteY2" fmla="*/ 624126 h 624126"/>
              <a:gd name="connsiteX3" fmla="*/ 0 w 1075391"/>
              <a:gd name="connsiteY3" fmla="*/ 624126 h 624126"/>
              <a:gd name="connsiteX4" fmla="*/ 0 w 1075391"/>
              <a:gd name="connsiteY4" fmla="*/ 0 h 62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391" h="624126">
                <a:moveTo>
                  <a:pt x="0" y="0"/>
                </a:moveTo>
                <a:lnTo>
                  <a:pt x="1075391" y="0"/>
                </a:lnTo>
                <a:lnTo>
                  <a:pt x="1075391" y="624126"/>
                </a:lnTo>
                <a:lnTo>
                  <a:pt x="0" y="6241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Special Events Manager</a:t>
            </a:r>
            <a:br>
              <a:rPr lang="en-US" sz="900" kern="1200" dirty="0"/>
            </a:br>
            <a:r>
              <a:rPr lang="en-US" sz="900" kern="1200" dirty="0"/>
              <a:t>Liz McCoy</a:t>
            </a:r>
          </a:p>
        </p:txBody>
      </p:sp>
      <p:sp>
        <p:nvSpPr>
          <p:cNvPr id="39" name="Freeform 38"/>
          <p:cNvSpPr/>
          <p:nvPr/>
        </p:nvSpPr>
        <p:spPr>
          <a:xfrm>
            <a:off x="546545" y="7207871"/>
            <a:ext cx="654021" cy="557796"/>
          </a:xfrm>
          <a:custGeom>
            <a:avLst/>
            <a:gdLst>
              <a:gd name="connsiteX0" fmla="*/ 0 w 1286900"/>
              <a:gd name="connsiteY0" fmla="*/ 0 h 587500"/>
              <a:gd name="connsiteX1" fmla="*/ 1286900 w 1286900"/>
              <a:gd name="connsiteY1" fmla="*/ 0 h 587500"/>
              <a:gd name="connsiteX2" fmla="*/ 1286900 w 1286900"/>
              <a:gd name="connsiteY2" fmla="*/ 587500 h 587500"/>
              <a:gd name="connsiteX3" fmla="*/ 0 w 1286900"/>
              <a:gd name="connsiteY3" fmla="*/ 587500 h 587500"/>
              <a:gd name="connsiteX4" fmla="*/ 0 w 1286900"/>
              <a:gd name="connsiteY4" fmla="*/ 0 h 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00" h="587500">
                <a:moveTo>
                  <a:pt x="0" y="0"/>
                </a:moveTo>
                <a:lnTo>
                  <a:pt x="1286900" y="0"/>
                </a:lnTo>
                <a:lnTo>
                  <a:pt x="1286900" y="587500"/>
                </a:lnTo>
                <a:lnTo>
                  <a:pt x="0" y="587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Volunteer </a:t>
            </a:r>
            <a:r>
              <a:rPr lang="en-US" sz="900" dirty="0"/>
              <a:t>Manager </a:t>
            </a:r>
            <a:br>
              <a:rPr lang="en-US" sz="900" kern="1200" dirty="0"/>
            </a:br>
            <a:r>
              <a:rPr lang="en-US" sz="900" kern="1200" dirty="0"/>
              <a:t>Chris Madalena</a:t>
            </a:r>
            <a:endParaRPr lang="en-US" sz="900" b="1" kern="1200" dirty="0"/>
          </a:p>
        </p:txBody>
      </p:sp>
      <p:sp>
        <p:nvSpPr>
          <p:cNvPr id="40" name="Freeform 39"/>
          <p:cNvSpPr/>
          <p:nvPr/>
        </p:nvSpPr>
        <p:spPr>
          <a:xfrm>
            <a:off x="1111494" y="2956002"/>
            <a:ext cx="618750" cy="856731"/>
          </a:xfrm>
          <a:custGeom>
            <a:avLst/>
            <a:gdLst>
              <a:gd name="connsiteX0" fmla="*/ 0 w 818430"/>
              <a:gd name="connsiteY0" fmla="*/ 0 h 736599"/>
              <a:gd name="connsiteX1" fmla="*/ 818430 w 818430"/>
              <a:gd name="connsiteY1" fmla="*/ 0 h 736599"/>
              <a:gd name="connsiteX2" fmla="*/ 818430 w 818430"/>
              <a:gd name="connsiteY2" fmla="*/ 736599 h 736599"/>
              <a:gd name="connsiteX3" fmla="*/ 0 w 818430"/>
              <a:gd name="connsiteY3" fmla="*/ 736599 h 736599"/>
              <a:gd name="connsiteX4" fmla="*/ 0 w 818430"/>
              <a:gd name="connsiteY4" fmla="*/ 0 h 7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30" h="736599">
                <a:moveTo>
                  <a:pt x="0" y="0"/>
                </a:moveTo>
                <a:lnTo>
                  <a:pt x="818430" y="0"/>
                </a:lnTo>
                <a:lnTo>
                  <a:pt x="818430" y="736599"/>
                </a:lnTo>
                <a:lnTo>
                  <a:pt x="0" y="736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900" kern="1200" dirty="0"/>
            </a:br>
            <a:br>
              <a:rPr lang="en-US" sz="900" kern="1200" dirty="0"/>
            </a:br>
            <a:r>
              <a:rPr lang="en-US" sz="900" kern="1200" dirty="0"/>
              <a:t>Marketing </a:t>
            </a:r>
            <a:br>
              <a:rPr lang="en-US" sz="900" kern="1200" dirty="0"/>
            </a:br>
            <a:r>
              <a:rPr lang="en-US" sz="900" kern="1200" dirty="0"/>
              <a:t>&amp; </a:t>
            </a:r>
            <a:br>
              <a:rPr lang="en-US" sz="900" kern="1200" dirty="0"/>
            </a:br>
            <a:r>
              <a:rPr lang="en-US" sz="900" kern="1200" dirty="0"/>
              <a:t>Content Manager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Regan Blessinger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/>
          </a:p>
        </p:txBody>
      </p:sp>
      <p:sp>
        <p:nvSpPr>
          <p:cNvPr id="44" name="Freeform 43"/>
          <p:cNvSpPr/>
          <p:nvPr/>
        </p:nvSpPr>
        <p:spPr>
          <a:xfrm>
            <a:off x="4503263" y="3824946"/>
            <a:ext cx="747633" cy="579191"/>
          </a:xfrm>
          <a:custGeom>
            <a:avLst/>
            <a:gdLst>
              <a:gd name="connsiteX0" fmla="*/ 0 w 1226315"/>
              <a:gd name="connsiteY0" fmla="*/ 0 h 528162"/>
              <a:gd name="connsiteX1" fmla="*/ 1226315 w 1226315"/>
              <a:gd name="connsiteY1" fmla="*/ 0 h 528162"/>
              <a:gd name="connsiteX2" fmla="*/ 1226315 w 1226315"/>
              <a:gd name="connsiteY2" fmla="*/ 528162 h 528162"/>
              <a:gd name="connsiteX3" fmla="*/ 0 w 1226315"/>
              <a:gd name="connsiteY3" fmla="*/ 528162 h 528162"/>
              <a:gd name="connsiteX4" fmla="*/ 0 w 1226315"/>
              <a:gd name="connsiteY4" fmla="*/ 0 h 52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15" h="528162">
                <a:moveTo>
                  <a:pt x="0" y="0"/>
                </a:moveTo>
                <a:lnTo>
                  <a:pt x="1226315" y="0"/>
                </a:lnTo>
                <a:lnTo>
                  <a:pt x="1226315" y="528162"/>
                </a:lnTo>
                <a:lnTo>
                  <a:pt x="0" y="52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Animal Care</a:t>
            </a:r>
            <a:r>
              <a:rPr lang="en-US" sz="900" kern="1200" dirty="0"/>
              <a:t> </a:t>
            </a:r>
            <a:r>
              <a:rPr lang="en-US" sz="900" dirty="0"/>
              <a:t>Manager</a:t>
            </a:r>
            <a:endParaRPr lang="en-US" sz="9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Tony Sherrod </a:t>
            </a:r>
            <a:endParaRPr lang="en-US" sz="900" kern="1200" dirty="0"/>
          </a:p>
        </p:txBody>
      </p:sp>
      <p:sp>
        <p:nvSpPr>
          <p:cNvPr id="45" name="Freeform 44"/>
          <p:cNvSpPr/>
          <p:nvPr/>
        </p:nvSpPr>
        <p:spPr>
          <a:xfrm>
            <a:off x="4542839" y="4499109"/>
            <a:ext cx="671364" cy="622327"/>
          </a:xfrm>
          <a:custGeom>
            <a:avLst/>
            <a:gdLst>
              <a:gd name="connsiteX0" fmla="*/ 0 w 832468"/>
              <a:gd name="connsiteY0" fmla="*/ 0 h 502226"/>
              <a:gd name="connsiteX1" fmla="*/ 832468 w 832468"/>
              <a:gd name="connsiteY1" fmla="*/ 0 h 502226"/>
              <a:gd name="connsiteX2" fmla="*/ 832468 w 832468"/>
              <a:gd name="connsiteY2" fmla="*/ 502226 h 502226"/>
              <a:gd name="connsiteX3" fmla="*/ 0 w 832468"/>
              <a:gd name="connsiteY3" fmla="*/ 502226 h 502226"/>
              <a:gd name="connsiteX4" fmla="*/ 0 w 832468"/>
              <a:gd name="connsiteY4" fmla="*/ 0 h 50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468" h="502226">
                <a:moveTo>
                  <a:pt x="0" y="0"/>
                </a:moveTo>
                <a:lnTo>
                  <a:pt x="832468" y="0"/>
                </a:lnTo>
                <a:lnTo>
                  <a:pt x="832468" y="502226"/>
                </a:lnTo>
                <a:lnTo>
                  <a:pt x="0" y="5022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Lead </a:t>
            </a:r>
            <a:r>
              <a:rPr lang="en-US" sz="900" dirty="0"/>
              <a:t>Animal Care </a:t>
            </a:r>
            <a:r>
              <a:rPr lang="en-US" sz="900" kern="1200" dirty="0"/>
              <a:t> Attendant</a:t>
            </a:r>
            <a:br>
              <a:rPr lang="en-US" sz="900" kern="1200" dirty="0"/>
            </a:br>
            <a:r>
              <a:rPr lang="en-US" sz="900" dirty="0"/>
              <a:t>Ashley  Campbell</a:t>
            </a:r>
            <a:endParaRPr lang="en-US" sz="900" kern="1200" dirty="0"/>
          </a:p>
        </p:txBody>
      </p:sp>
      <p:sp>
        <p:nvSpPr>
          <p:cNvPr id="46" name="Freeform 45"/>
          <p:cNvSpPr/>
          <p:nvPr/>
        </p:nvSpPr>
        <p:spPr>
          <a:xfrm>
            <a:off x="4804029" y="2974889"/>
            <a:ext cx="696039" cy="608306"/>
          </a:xfrm>
          <a:custGeom>
            <a:avLst/>
            <a:gdLst>
              <a:gd name="connsiteX0" fmla="*/ 0 w 1230698"/>
              <a:gd name="connsiteY0" fmla="*/ 0 h 640490"/>
              <a:gd name="connsiteX1" fmla="*/ 1230698 w 1230698"/>
              <a:gd name="connsiteY1" fmla="*/ 0 h 640490"/>
              <a:gd name="connsiteX2" fmla="*/ 1230698 w 1230698"/>
              <a:gd name="connsiteY2" fmla="*/ 640490 h 640490"/>
              <a:gd name="connsiteX3" fmla="*/ 0 w 1230698"/>
              <a:gd name="connsiteY3" fmla="*/ 640490 h 640490"/>
              <a:gd name="connsiteX4" fmla="*/ 0 w 1230698"/>
              <a:gd name="connsiteY4" fmla="*/ 0 h 64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98" h="640490">
                <a:moveTo>
                  <a:pt x="0" y="0"/>
                </a:moveTo>
                <a:lnTo>
                  <a:pt x="1230698" y="0"/>
                </a:lnTo>
                <a:lnTo>
                  <a:pt x="1230698" y="640490"/>
                </a:lnTo>
                <a:lnTo>
                  <a:pt x="0" y="64049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Director of Facilities &amp; Logistics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Lon Savini</a:t>
            </a:r>
          </a:p>
        </p:txBody>
      </p:sp>
      <p:sp>
        <p:nvSpPr>
          <p:cNvPr id="47" name="Freeform 46"/>
          <p:cNvSpPr/>
          <p:nvPr/>
        </p:nvSpPr>
        <p:spPr>
          <a:xfrm>
            <a:off x="2068209" y="3846901"/>
            <a:ext cx="512359" cy="624450"/>
          </a:xfrm>
          <a:custGeom>
            <a:avLst/>
            <a:gdLst>
              <a:gd name="connsiteX0" fmla="*/ 0 w 966445"/>
              <a:gd name="connsiteY0" fmla="*/ 0 h 497690"/>
              <a:gd name="connsiteX1" fmla="*/ 966445 w 966445"/>
              <a:gd name="connsiteY1" fmla="*/ 0 h 497690"/>
              <a:gd name="connsiteX2" fmla="*/ 966445 w 966445"/>
              <a:gd name="connsiteY2" fmla="*/ 497690 h 497690"/>
              <a:gd name="connsiteX3" fmla="*/ 0 w 966445"/>
              <a:gd name="connsiteY3" fmla="*/ 497690 h 497690"/>
              <a:gd name="connsiteX4" fmla="*/ 0 w 966445"/>
              <a:gd name="connsiteY4" fmla="*/ 0 h 49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445" h="497690">
                <a:moveTo>
                  <a:pt x="0" y="0"/>
                </a:moveTo>
                <a:lnTo>
                  <a:pt x="966445" y="0"/>
                </a:lnTo>
                <a:lnTo>
                  <a:pt x="966445" y="497690"/>
                </a:lnTo>
                <a:lnTo>
                  <a:pt x="0" y="49769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Adoption Manager</a:t>
            </a:r>
            <a:br>
              <a:rPr lang="en-US" sz="900" kern="1200" dirty="0"/>
            </a:br>
            <a:r>
              <a:rPr lang="en-US" sz="900" kern="1200" dirty="0"/>
              <a:t>Carie Peterson</a:t>
            </a:r>
          </a:p>
        </p:txBody>
      </p:sp>
      <p:sp>
        <p:nvSpPr>
          <p:cNvPr id="52" name="Freeform 51"/>
          <p:cNvSpPr/>
          <p:nvPr/>
        </p:nvSpPr>
        <p:spPr>
          <a:xfrm>
            <a:off x="4099450" y="2945727"/>
            <a:ext cx="545677" cy="806301"/>
          </a:xfrm>
          <a:custGeom>
            <a:avLst/>
            <a:gdLst>
              <a:gd name="connsiteX0" fmla="*/ 0 w 817795"/>
              <a:gd name="connsiteY0" fmla="*/ 0 h 801531"/>
              <a:gd name="connsiteX1" fmla="*/ 817795 w 817795"/>
              <a:gd name="connsiteY1" fmla="*/ 0 h 801531"/>
              <a:gd name="connsiteX2" fmla="*/ 817795 w 817795"/>
              <a:gd name="connsiteY2" fmla="*/ 801531 h 801531"/>
              <a:gd name="connsiteX3" fmla="*/ 0 w 817795"/>
              <a:gd name="connsiteY3" fmla="*/ 801531 h 801531"/>
              <a:gd name="connsiteX4" fmla="*/ 0 w 817795"/>
              <a:gd name="connsiteY4" fmla="*/ 0 h 80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795" h="801531">
                <a:moveTo>
                  <a:pt x="0" y="0"/>
                </a:moveTo>
                <a:lnTo>
                  <a:pt x="817795" y="0"/>
                </a:lnTo>
                <a:lnTo>
                  <a:pt x="817795" y="801531"/>
                </a:lnTo>
                <a:lnTo>
                  <a:pt x="0" y="8015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Human Resources Manager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Colleen Tessmer</a:t>
            </a:r>
          </a:p>
        </p:txBody>
      </p:sp>
      <p:sp>
        <p:nvSpPr>
          <p:cNvPr id="53" name="Freeform 52"/>
          <p:cNvSpPr/>
          <p:nvPr/>
        </p:nvSpPr>
        <p:spPr>
          <a:xfrm>
            <a:off x="6849527" y="2959011"/>
            <a:ext cx="660193" cy="609600"/>
          </a:xfrm>
          <a:custGeom>
            <a:avLst/>
            <a:gdLst>
              <a:gd name="connsiteX0" fmla="*/ 0 w 837420"/>
              <a:gd name="connsiteY0" fmla="*/ 0 h 792645"/>
              <a:gd name="connsiteX1" fmla="*/ 837420 w 837420"/>
              <a:gd name="connsiteY1" fmla="*/ 0 h 792645"/>
              <a:gd name="connsiteX2" fmla="*/ 837420 w 837420"/>
              <a:gd name="connsiteY2" fmla="*/ 792645 h 792645"/>
              <a:gd name="connsiteX3" fmla="*/ 0 w 837420"/>
              <a:gd name="connsiteY3" fmla="*/ 792645 h 792645"/>
              <a:gd name="connsiteX4" fmla="*/ 0 w 837420"/>
              <a:gd name="connsiteY4" fmla="*/ 0 h 79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20" h="792645">
                <a:moveTo>
                  <a:pt x="0" y="0"/>
                </a:moveTo>
                <a:lnTo>
                  <a:pt x="837420" y="0"/>
                </a:lnTo>
                <a:lnTo>
                  <a:pt x="837420" y="792645"/>
                </a:lnTo>
                <a:lnTo>
                  <a:pt x="0" y="7926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Chief Financial Officer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Pam Duval</a:t>
            </a:r>
          </a:p>
        </p:txBody>
      </p:sp>
      <p:sp>
        <p:nvSpPr>
          <p:cNvPr id="54" name="Freeform 53"/>
          <p:cNvSpPr/>
          <p:nvPr/>
        </p:nvSpPr>
        <p:spPr>
          <a:xfrm>
            <a:off x="9425239" y="2956858"/>
            <a:ext cx="833996" cy="557032"/>
          </a:xfrm>
          <a:custGeom>
            <a:avLst/>
            <a:gdLst>
              <a:gd name="connsiteX0" fmla="*/ 0 w 797818"/>
              <a:gd name="connsiteY0" fmla="*/ 0 h 919514"/>
              <a:gd name="connsiteX1" fmla="*/ 797818 w 797818"/>
              <a:gd name="connsiteY1" fmla="*/ 0 h 919514"/>
              <a:gd name="connsiteX2" fmla="*/ 797818 w 797818"/>
              <a:gd name="connsiteY2" fmla="*/ 919514 h 919514"/>
              <a:gd name="connsiteX3" fmla="*/ 0 w 797818"/>
              <a:gd name="connsiteY3" fmla="*/ 919514 h 919514"/>
              <a:gd name="connsiteX4" fmla="*/ 0 w 797818"/>
              <a:gd name="connsiteY4" fmla="*/ 0 h 91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18" h="919514">
                <a:moveTo>
                  <a:pt x="0" y="0"/>
                </a:moveTo>
                <a:lnTo>
                  <a:pt x="797818" y="0"/>
                </a:lnTo>
                <a:lnTo>
                  <a:pt x="797818" y="919514"/>
                </a:lnTo>
                <a:lnTo>
                  <a:pt x="0" y="919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Director of Medical Operations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Dr. Karla Bard</a:t>
            </a:r>
          </a:p>
        </p:txBody>
      </p:sp>
      <p:sp>
        <p:nvSpPr>
          <p:cNvPr id="55" name="Freeform 54"/>
          <p:cNvSpPr/>
          <p:nvPr/>
        </p:nvSpPr>
        <p:spPr>
          <a:xfrm>
            <a:off x="9240806" y="3690310"/>
            <a:ext cx="807977" cy="457200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Surgery </a:t>
            </a:r>
            <a:r>
              <a:rPr lang="en-US" sz="900" kern="1200" dirty="0"/>
              <a:t>Supervisor</a:t>
            </a:r>
            <a:br>
              <a:rPr lang="en-US" sz="900" kern="1200" dirty="0"/>
            </a:br>
            <a:r>
              <a:rPr lang="en-US" sz="900" kern="1200" dirty="0"/>
              <a:t>Jamie Gibbs</a:t>
            </a:r>
          </a:p>
        </p:txBody>
      </p:sp>
      <p:sp>
        <p:nvSpPr>
          <p:cNvPr id="58" name="Freeform 57"/>
          <p:cNvSpPr/>
          <p:nvPr/>
        </p:nvSpPr>
        <p:spPr>
          <a:xfrm>
            <a:off x="10654526" y="2906314"/>
            <a:ext cx="1927528" cy="830006"/>
          </a:xfrm>
          <a:custGeom>
            <a:avLst/>
            <a:gdLst>
              <a:gd name="connsiteX0" fmla="*/ 0 w 938242"/>
              <a:gd name="connsiteY0" fmla="*/ 0 h 687460"/>
              <a:gd name="connsiteX1" fmla="*/ 938242 w 938242"/>
              <a:gd name="connsiteY1" fmla="*/ 0 h 687460"/>
              <a:gd name="connsiteX2" fmla="*/ 938242 w 938242"/>
              <a:gd name="connsiteY2" fmla="*/ 687460 h 687460"/>
              <a:gd name="connsiteX3" fmla="*/ 0 w 938242"/>
              <a:gd name="connsiteY3" fmla="*/ 687460 h 687460"/>
              <a:gd name="connsiteX4" fmla="*/ 0 w 938242"/>
              <a:gd name="connsiteY4" fmla="*/ 0 h 68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242" h="687460">
                <a:moveTo>
                  <a:pt x="0" y="0"/>
                </a:moveTo>
                <a:lnTo>
                  <a:pt x="938242" y="0"/>
                </a:lnTo>
                <a:lnTo>
                  <a:pt x="938242" y="687460"/>
                </a:lnTo>
                <a:lnTo>
                  <a:pt x="0" y="6874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Director of Hospital</a:t>
            </a:r>
            <a:br>
              <a:rPr lang="en-US" sz="1000" kern="1200" dirty="0"/>
            </a:br>
            <a:r>
              <a:rPr lang="en-US" sz="1000" kern="1200" dirty="0"/>
              <a:t> Operations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Gretel Harvey</a:t>
            </a:r>
            <a:endParaRPr lang="en-US" sz="1100" kern="1200" dirty="0"/>
          </a:p>
        </p:txBody>
      </p:sp>
      <p:sp>
        <p:nvSpPr>
          <p:cNvPr id="60" name="Freeform 59"/>
          <p:cNvSpPr/>
          <p:nvPr/>
        </p:nvSpPr>
        <p:spPr>
          <a:xfrm>
            <a:off x="11185752" y="3960010"/>
            <a:ext cx="732472" cy="756665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Hospital Administrator</a:t>
            </a:r>
            <a:br>
              <a:rPr lang="en-US" sz="900" kern="1200" dirty="0"/>
            </a:br>
            <a:r>
              <a:rPr lang="en-US" sz="900" kern="1200" dirty="0"/>
              <a:t> Natasha</a:t>
            </a:r>
            <a:br>
              <a:rPr lang="en-US" sz="900" kern="1200" dirty="0"/>
            </a:br>
            <a:r>
              <a:rPr lang="en-US" sz="900" kern="1200" dirty="0"/>
              <a:t>Salazar</a:t>
            </a:r>
          </a:p>
        </p:txBody>
      </p:sp>
      <p:sp>
        <p:nvSpPr>
          <p:cNvPr id="67" name="Freeform 66"/>
          <p:cNvSpPr/>
          <p:nvPr/>
        </p:nvSpPr>
        <p:spPr>
          <a:xfrm>
            <a:off x="11980429" y="3968503"/>
            <a:ext cx="576508" cy="885724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Wellness</a:t>
            </a:r>
            <a:br>
              <a:rPr lang="en-US" sz="900" kern="1200" dirty="0"/>
            </a:br>
            <a:r>
              <a:rPr lang="en-US" sz="900" dirty="0"/>
              <a:t>Supervisor</a:t>
            </a:r>
            <a:br>
              <a:rPr lang="en-US" sz="900" dirty="0"/>
            </a:br>
            <a:r>
              <a:rPr lang="en-US" sz="900" dirty="0"/>
              <a:t>Ben</a:t>
            </a:r>
            <a:br>
              <a:rPr lang="en-US" sz="900" dirty="0"/>
            </a:br>
            <a:r>
              <a:rPr lang="en-US" sz="900" dirty="0"/>
              <a:t>Moehnert</a:t>
            </a:r>
            <a:endParaRPr lang="en-US" sz="900" kern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91634" y="8227828"/>
            <a:ext cx="405384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(C)  =  Contractual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* see page 2 for Volunteer Org Structure</a:t>
            </a:r>
          </a:p>
        </p:txBody>
      </p:sp>
      <p:sp>
        <p:nvSpPr>
          <p:cNvPr id="115" name="Freeform 66">
            <a:extLst>
              <a:ext uri="{FF2B5EF4-FFF2-40B4-BE49-F238E27FC236}">
                <a16:creationId xmlns:a16="http://schemas.microsoft.com/office/drawing/2014/main" id="{CE084E29-8234-4214-9627-CFC1DB55B5CA}"/>
              </a:ext>
            </a:extLst>
          </p:cNvPr>
          <p:cNvSpPr/>
          <p:nvPr/>
        </p:nvSpPr>
        <p:spPr>
          <a:xfrm>
            <a:off x="11816429" y="5022899"/>
            <a:ext cx="710221" cy="1267939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Lead</a:t>
            </a:r>
            <a:br>
              <a:rPr lang="en-US" sz="900" dirty="0"/>
            </a:br>
            <a:r>
              <a:rPr lang="en-US" sz="900" dirty="0"/>
              <a:t> Wellness Technicians</a:t>
            </a:r>
            <a:br>
              <a:rPr lang="en-US" sz="900" kern="1200" dirty="0"/>
            </a:br>
            <a:r>
              <a:rPr lang="en-US" sz="900" kern="1200" dirty="0"/>
              <a:t>Bionca</a:t>
            </a:r>
            <a:br>
              <a:rPr lang="en-US" sz="900" kern="1200" dirty="0"/>
            </a:br>
            <a:r>
              <a:rPr lang="en-US" sz="900" kern="1200" dirty="0"/>
              <a:t> Rouse </a:t>
            </a:r>
            <a:br>
              <a:rPr lang="en-US" sz="900" kern="1200"/>
            </a:br>
            <a:r>
              <a:rPr lang="en-US" sz="900" kern="1200"/>
              <a:t>Jamie </a:t>
            </a:r>
            <a:r>
              <a:rPr lang="en-US" sz="900" kern="1200" dirty="0"/>
              <a:t>(Jai) Adams </a:t>
            </a:r>
            <a:br>
              <a:rPr lang="en-US" sz="900" kern="1200" dirty="0"/>
            </a:br>
            <a:r>
              <a:rPr lang="en-US" sz="900" kern="1200" dirty="0"/>
              <a:t>Osley Bringuier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  </a:t>
            </a:r>
          </a:p>
        </p:txBody>
      </p:sp>
      <p:sp>
        <p:nvSpPr>
          <p:cNvPr id="120" name="Freeform 58">
            <a:extLst>
              <a:ext uri="{FF2B5EF4-FFF2-40B4-BE49-F238E27FC236}">
                <a16:creationId xmlns:a16="http://schemas.microsoft.com/office/drawing/2014/main" id="{5D2703E1-ADDB-498F-872B-2756E067A177}"/>
              </a:ext>
            </a:extLst>
          </p:cNvPr>
          <p:cNvSpPr/>
          <p:nvPr/>
        </p:nvSpPr>
        <p:spPr>
          <a:xfrm>
            <a:off x="8330864" y="4024529"/>
            <a:ext cx="619554" cy="773672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Lead </a:t>
            </a:r>
            <a:r>
              <a:rPr lang="en-US" sz="900" dirty="0"/>
              <a:t>Special Surgery</a:t>
            </a:r>
            <a:r>
              <a:rPr lang="en-US" sz="900" kern="1200" dirty="0"/>
              <a:t> Technician </a:t>
            </a:r>
            <a:br>
              <a:rPr lang="en-US" sz="900" kern="1200" dirty="0"/>
            </a:br>
            <a:r>
              <a:rPr lang="en-US" sz="900" kern="1200" dirty="0"/>
              <a:t>Laura Lasso</a:t>
            </a:r>
          </a:p>
        </p:txBody>
      </p:sp>
      <p:sp>
        <p:nvSpPr>
          <p:cNvPr id="87" name="Freeform 44">
            <a:extLst>
              <a:ext uri="{FF2B5EF4-FFF2-40B4-BE49-F238E27FC236}">
                <a16:creationId xmlns:a16="http://schemas.microsoft.com/office/drawing/2014/main" id="{F675EF4A-772A-471D-AC64-4CC7CDE31550}"/>
              </a:ext>
            </a:extLst>
          </p:cNvPr>
          <p:cNvSpPr/>
          <p:nvPr/>
        </p:nvSpPr>
        <p:spPr>
          <a:xfrm>
            <a:off x="1908267" y="5344240"/>
            <a:ext cx="688051" cy="502226"/>
          </a:xfrm>
          <a:custGeom>
            <a:avLst/>
            <a:gdLst>
              <a:gd name="connsiteX0" fmla="*/ 0 w 832468"/>
              <a:gd name="connsiteY0" fmla="*/ 0 h 502226"/>
              <a:gd name="connsiteX1" fmla="*/ 832468 w 832468"/>
              <a:gd name="connsiteY1" fmla="*/ 0 h 502226"/>
              <a:gd name="connsiteX2" fmla="*/ 832468 w 832468"/>
              <a:gd name="connsiteY2" fmla="*/ 502226 h 502226"/>
              <a:gd name="connsiteX3" fmla="*/ 0 w 832468"/>
              <a:gd name="connsiteY3" fmla="*/ 502226 h 502226"/>
              <a:gd name="connsiteX4" fmla="*/ 0 w 832468"/>
              <a:gd name="connsiteY4" fmla="*/ 0 h 50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468" h="502226">
                <a:moveTo>
                  <a:pt x="0" y="0"/>
                </a:moveTo>
                <a:lnTo>
                  <a:pt x="832468" y="0"/>
                </a:lnTo>
                <a:lnTo>
                  <a:pt x="832468" y="502226"/>
                </a:lnTo>
                <a:lnTo>
                  <a:pt x="0" y="5022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Adoption Coordinators </a:t>
            </a:r>
          </a:p>
        </p:txBody>
      </p:sp>
      <p:sp>
        <p:nvSpPr>
          <p:cNvPr id="94" name="Freeform 41">
            <a:extLst>
              <a:ext uri="{FF2B5EF4-FFF2-40B4-BE49-F238E27FC236}">
                <a16:creationId xmlns:a16="http://schemas.microsoft.com/office/drawing/2014/main" id="{5FEEA5E0-9D8F-4100-A430-F14B73BCFC24}"/>
              </a:ext>
            </a:extLst>
          </p:cNvPr>
          <p:cNvSpPr/>
          <p:nvPr/>
        </p:nvSpPr>
        <p:spPr>
          <a:xfrm>
            <a:off x="503582" y="5630111"/>
            <a:ext cx="566048" cy="689666"/>
          </a:xfrm>
          <a:custGeom>
            <a:avLst/>
            <a:gdLst>
              <a:gd name="connsiteX0" fmla="*/ 0 w 747632"/>
              <a:gd name="connsiteY0" fmla="*/ 0 h 832086"/>
              <a:gd name="connsiteX1" fmla="*/ 747632 w 747632"/>
              <a:gd name="connsiteY1" fmla="*/ 0 h 832086"/>
              <a:gd name="connsiteX2" fmla="*/ 747632 w 747632"/>
              <a:gd name="connsiteY2" fmla="*/ 832086 h 832086"/>
              <a:gd name="connsiteX3" fmla="*/ 0 w 747632"/>
              <a:gd name="connsiteY3" fmla="*/ 832086 h 832086"/>
              <a:gd name="connsiteX4" fmla="*/ 0 w 747632"/>
              <a:gd name="connsiteY4" fmla="*/ 0 h 83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632" h="832086">
                <a:moveTo>
                  <a:pt x="0" y="0"/>
                </a:moveTo>
                <a:lnTo>
                  <a:pt x="747632" y="0"/>
                </a:lnTo>
                <a:lnTo>
                  <a:pt x="747632" y="832086"/>
                </a:lnTo>
                <a:lnTo>
                  <a:pt x="0" y="832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Humane Education Manager</a:t>
            </a:r>
            <a:endParaRPr lang="en-US" sz="9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Jessica Tiso</a:t>
            </a:r>
          </a:p>
        </p:txBody>
      </p:sp>
      <p:sp>
        <p:nvSpPr>
          <p:cNvPr id="89" name="Freeform 44">
            <a:extLst>
              <a:ext uri="{FF2B5EF4-FFF2-40B4-BE49-F238E27FC236}">
                <a16:creationId xmlns:a16="http://schemas.microsoft.com/office/drawing/2014/main" id="{D97BC799-9305-47ED-9F16-5DBDE9A26DA1}"/>
              </a:ext>
            </a:extLst>
          </p:cNvPr>
          <p:cNvSpPr/>
          <p:nvPr/>
        </p:nvSpPr>
        <p:spPr>
          <a:xfrm>
            <a:off x="4652843" y="5325803"/>
            <a:ext cx="585913" cy="502226"/>
          </a:xfrm>
          <a:custGeom>
            <a:avLst/>
            <a:gdLst>
              <a:gd name="connsiteX0" fmla="*/ 0 w 832468"/>
              <a:gd name="connsiteY0" fmla="*/ 0 h 502226"/>
              <a:gd name="connsiteX1" fmla="*/ 832468 w 832468"/>
              <a:gd name="connsiteY1" fmla="*/ 0 h 502226"/>
              <a:gd name="connsiteX2" fmla="*/ 832468 w 832468"/>
              <a:gd name="connsiteY2" fmla="*/ 502226 h 502226"/>
              <a:gd name="connsiteX3" fmla="*/ 0 w 832468"/>
              <a:gd name="connsiteY3" fmla="*/ 502226 h 502226"/>
              <a:gd name="connsiteX4" fmla="*/ 0 w 832468"/>
              <a:gd name="connsiteY4" fmla="*/ 0 h 50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468" h="502226">
                <a:moveTo>
                  <a:pt x="0" y="0"/>
                </a:moveTo>
                <a:lnTo>
                  <a:pt x="832468" y="0"/>
                </a:lnTo>
                <a:lnTo>
                  <a:pt x="832468" y="502226"/>
                </a:lnTo>
                <a:lnTo>
                  <a:pt x="0" y="5022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Animal Care Attendants</a:t>
            </a:r>
          </a:p>
        </p:txBody>
      </p:sp>
      <p:sp>
        <p:nvSpPr>
          <p:cNvPr id="96" name="Freeform 66">
            <a:extLst>
              <a:ext uri="{FF2B5EF4-FFF2-40B4-BE49-F238E27FC236}">
                <a16:creationId xmlns:a16="http://schemas.microsoft.com/office/drawing/2014/main" id="{C0E519F8-AD60-4296-A4E7-5EC9CB5F01B1}"/>
              </a:ext>
            </a:extLst>
          </p:cNvPr>
          <p:cNvSpPr/>
          <p:nvPr/>
        </p:nvSpPr>
        <p:spPr>
          <a:xfrm>
            <a:off x="11813236" y="6435047"/>
            <a:ext cx="710221" cy="824170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Wellness</a:t>
            </a:r>
            <a:br>
              <a:rPr lang="en-US" sz="900" kern="1200" dirty="0"/>
            </a:br>
            <a:r>
              <a:rPr lang="en-US" sz="900" kern="1200" dirty="0"/>
              <a:t>Technicians and Assistants</a:t>
            </a:r>
          </a:p>
        </p:txBody>
      </p:sp>
      <p:sp>
        <p:nvSpPr>
          <p:cNvPr id="118" name="Freeform 62">
            <a:extLst>
              <a:ext uri="{FF2B5EF4-FFF2-40B4-BE49-F238E27FC236}">
                <a16:creationId xmlns:a16="http://schemas.microsoft.com/office/drawing/2014/main" id="{8232523A-43F7-4D88-B99A-C64C641B3C7B}"/>
              </a:ext>
            </a:extLst>
          </p:cNvPr>
          <p:cNvSpPr/>
          <p:nvPr/>
        </p:nvSpPr>
        <p:spPr>
          <a:xfrm>
            <a:off x="10788368" y="6982078"/>
            <a:ext cx="642089" cy="504691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Clinical Custodian</a:t>
            </a:r>
            <a:br>
              <a:rPr lang="en-US" sz="900" kern="1200" dirty="0"/>
            </a:br>
            <a:r>
              <a:rPr lang="en-US" sz="900" kern="1200" dirty="0"/>
              <a:t>Mary Mis</a:t>
            </a:r>
          </a:p>
        </p:txBody>
      </p:sp>
      <p:sp>
        <p:nvSpPr>
          <p:cNvPr id="108" name="Freeform 62">
            <a:extLst>
              <a:ext uri="{FF2B5EF4-FFF2-40B4-BE49-F238E27FC236}">
                <a16:creationId xmlns:a16="http://schemas.microsoft.com/office/drawing/2014/main" id="{6D7405E7-A53F-4B55-A1B9-122C588F3F8E}"/>
              </a:ext>
            </a:extLst>
          </p:cNvPr>
          <p:cNvSpPr/>
          <p:nvPr/>
        </p:nvSpPr>
        <p:spPr>
          <a:xfrm>
            <a:off x="9212189" y="4539722"/>
            <a:ext cx="679433" cy="682381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Andreana McNabb	</a:t>
            </a:r>
            <a:br>
              <a:rPr lang="en-US" sz="900" kern="1200" dirty="0"/>
            </a:br>
            <a:r>
              <a:rPr lang="en-US" sz="900" dirty="0"/>
              <a:t>Customer Service Supervisor</a:t>
            </a:r>
            <a:endParaRPr lang="en-US" sz="900" kern="1200" dirty="0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A748C87-4099-4472-9166-6A131D295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8075" y="5566397"/>
            <a:ext cx="745284" cy="472877"/>
          </a:xfrm>
          <a:prstGeom prst="rect">
            <a:avLst/>
          </a:prstGeom>
        </p:spPr>
      </p:pic>
      <p:sp>
        <p:nvSpPr>
          <p:cNvPr id="129" name="Freeform 70">
            <a:extLst>
              <a:ext uri="{FF2B5EF4-FFF2-40B4-BE49-F238E27FC236}">
                <a16:creationId xmlns:a16="http://schemas.microsoft.com/office/drawing/2014/main" id="{897F6BA8-8244-4D82-9988-52EA94034624}"/>
              </a:ext>
            </a:extLst>
          </p:cNvPr>
          <p:cNvSpPr/>
          <p:nvPr/>
        </p:nvSpPr>
        <p:spPr>
          <a:xfrm>
            <a:off x="3565901" y="7105965"/>
            <a:ext cx="648216" cy="422083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900" kern="1200" dirty="0"/>
            </a:br>
            <a:r>
              <a:rPr lang="en-US" sz="900" kern="1200" dirty="0"/>
              <a:t>Exam </a:t>
            </a:r>
            <a:br>
              <a:rPr lang="en-US" sz="900" kern="1200" dirty="0"/>
            </a:br>
            <a:r>
              <a:rPr lang="en-US" sz="900" kern="1200" dirty="0"/>
              <a:t>Technicians</a:t>
            </a:r>
            <a:br>
              <a:rPr lang="en-US" sz="900" kern="1200" dirty="0"/>
            </a:br>
            <a:r>
              <a:rPr lang="en-US" sz="900" kern="1200" dirty="0"/>
              <a:t> </a:t>
            </a:r>
          </a:p>
        </p:txBody>
      </p:sp>
      <p:sp>
        <p:nvSpPr>
          <p:cNvPr id="137" name="Freeform 39">
            <a:extLst>
              <a:ext uri="{FF2B5EF4-FFF2-40B4-BE49-F238E27FC236}">
                <a16:creationId xmlns:a16="http://schemas.microsoft.com/office/drawing/2014/main" id="{460B0882-AE15-4BA1-8C8F-809D55718E9B}"/>
              </a:ext>
            </a:extLst>
          </p:cNvPr>
          <p:cNvSpPr/>
          <p:nvPr/>
        </p:nvSpPr>
        <p:spPr>
          <a:xfrm>
            <a:off x="1838625" y="2976368"/>
            <a:ext cx="622674" cy="785530"/>
          </a:xfrm>
          <a:custGeom>
            <a:avLst/>
            <a:gdLst>
              <a:gd name="connsiteX0" fmla="*/ 0 w 818430"/>
              <a:gd name="connsiteY0" fmla="*/ 0 h 736599"/>
              <a:gd name="connsiteX1" fmla="*/ 818430 w 818430"/>
              <a:gd name="connsiteY1" fmla="*/ 0 h 736599"/>
              <a:gd name="connsiteX2" fmla="*/ 818430 w 818430"/>
              <a:gd name="connsiteY2" fmla="*/ 736599 h 736599"/>
              <a:gd name="connsiteX3" fmla="*/ 0 w 818430"/>
              <a:gd name="connsiteY3" fmla="*/ 736599 h 736599"/>
              <a:gd name="connsiteX4" fmla="*/ 0 w 818430"/>
              <a:gd name="connsiteY4" fmla="*/ 0 h 7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30" h="736599">
                <a:moveTo>
                  <a:pt x="0" y="0"/>
                </a:moveTo>
                <a:lnTo>
                  <a:pt x="818430" y="0"/>
                </a:lnTo>
                <a:lnTo>
                  <a:pt x="818430" y="736599"/>
                </a:lnTo>
                <a:lnTo>
                  <a:pt x="0" y="736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900" dirty="0"/>
            </a:br>
            <a:r>
              <a:rPr lang="en-US" sz="900" dirty="0"/>
              <a:t>Design &amp; Brand</a:t>
            </a:r>
            <a:r>
              <a:rPr lang="en-US" sz="900" kern="1200" dirty="0"/>
              <a:t> Manager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Nash McCutchen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/>
          </a:p>
        </p:txBody>
      </p:sp>
      <p:sp>
        <p:nvSpPr>
          <p:cNvPr id="145" name="Freeform 58">
            <a:extLst>
              <a:ext uri="{FF2B5EF4-FFF2-40B4-BE49-F238E27FC236}">
                <a16:creationId xmlns:a16="http://schemas.microsoft.com/office/drawing/2014/main" id="{EB6F1A78-1189-4FD7-9E0E-17F7B32CD8D3}"/>
              </a:ext>
            </a:extLst>
          </p:cNvPr>
          <p:cNvSpPr/>
          <p:nvPr/>
        </p:nvSpPr>
        <p:spPr>
          <a:xfrm>
            <a:off x="7636020" y="3921190"/>
            <a:ext cx="558859" cy="577544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Adam Grimes</a:t>
            </a:r>
            <a:br>
              <a:rPr lang="en-US" sz="900" kern="1200" dirty="0"/>
            </a:br>
            <a:r>
              <a:rPr lang="en-US" sz="900" kern="1200" dirty="0"/>
              <a:t>Field </a:t>
            </a:r>
            <a:r>
              <a:rPr lang="en-US" sz="800" kern="1200" dirty="0"/>
              <a:t>Coordinator</a:t>
            </a:r>
          </a:p>
        </p:txBody>
      </p:sp>
      <p:sp>
        <p:nvSpPr>
          <p:cNvPr id="146" name="Freeform 113">
            <a:extLst>
              <a:ext uri="{FF2B5EF4-FFF2-40B4-BE49-F238E27FC236}">
                <a16:creationId xmlns:a16="http://schemas.microsoft.com/office/drawing/2014/main" id="{9733A067-456B-4FE2-AA0B-8ABD3E328AEF}"/>
              </a:ext>
            </a:extLst>
          </p:cNvPr>
          <p:cNvSpPr/>
          <p:nvPr/>
        </p:nvSpPr>
        <p:spPr>
          <a:xfrm rot="10800000" flipV="1">
            <a:off x="565407" y="6442940"/>
            <a:ext cx="635159" cy="668212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Donor Relations Coordinator</a:t>
            </a:r>
            <a:br>
              <a:rPr lang="en-US" sz="900" kern="1200" dirty="0"/>
            </a:br>
            <a:r>
              <a:rPr lang="en-US" sz="900" dirty="0"/>
              <a:t>Madison Kostka</a:t>
            </a:r>
            <a:endParaRPr lang="en-US" sz="900" kern="1200" dirty="0"/>
          </a:p>
        </p:txBody>
      </p:sp>
      <p:sp>
        <p:nvSpPr>
          <p:cNvPr id="152" name="Freeform 43">
            <a:extLst>
              <a:ext uri="{FF2B5EF4-FFF2-40B4-BE49-F238E27FC236}">
                <a16:creationId xmlns:a16="http://schemas.microsoft.com/office/drawing/2014/main" id="{8382245E-3629-471F-9F52-3A923A632A8A}"/>
              </a:ext>
            </a:extLst>
          </p:cNvPr>
          <p:cNvSpPr/>
          <p:nvPr/>
        </p:nvSpPr>
        <p:spPr>
          <a:xfrm>
            <a:off x="5647360" y="3186119"/>
            <a:ext cx="591018" cy="638827"/>
          </a:xfrm>
          <a:custGeom>
            <a:avLst/>
            <a:gdLst>
              <a:gd name="connsiteX0" fmla="*/ 0 w 1226315"/>
              <a:gd name="connsiteY0" fmla="*/ 0 h 528162"/>
              <a:gd name="connsiteX1" fmla="*/ 1226315 w 1226315"/>
              <a:gd name="connsiteY1" fmla="*/ 0 h 528162"/>
              <a:gd name="connsiteX2" fmla="*/ 1226315 w 1226315"/>
              <a:gd name="connsiteY2" fmla="*/ 528162 h 528162"/>
              <a:gd name="connsiteX3" fmla="*/ 0 w 1226315"/>
              <a:gd name="connsiteY3" fmla="*/ 528162 h 528162"/>
              <a:gd name="connsiteX4" fmla="*/ 0 w 1226315"/>
              <a:gd name="connsiteY4" fmla="*/ 0 h 52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15" h="528162">
                <a:moveTo>
                  <a:pt x="0" y="0"/>
                </a:moveTo>
                <a:lnTo>
                  <a:pt x="1226315" y="0"/>
                </a:lnTo>
                <a:lnTo>
                  <a:pt x="1226315" y="528162"/>
                </a:lnTo>
                <a:lnTo>
                  <a:pt x="0" y="52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Shelter Logistics Manager</a:t>
            </a:r>
            <a:br>
              <a:rPr lang="en-US" sz="900" kern="1200" dirty="0"/>
            </a:br>
            <a:r>
              <a:rPr lang="en-US" sz="900" kern="1200" dirty="0"/>
              <a:t>Angel Rodriguez</a:t>
            </a:r>
          </a:p>
        </p:txBody>
      </p:sp>
      <p:sp>
        <p:nvSpPr>
          <p:cNvPr id="148" name="Freeform 76">
            <a:extLst>
              <a:ext uri="{FF2B5EF4-FFF2-40B4-BE49-F238E27FC236}">
                <a16:creationId xmlns:a16="http://schemas.microsoft.com/office/drawing/2014/main" id="{88CD97EC-E875-45C4-B866-23332D9FF9B4}"/>
              </a:ext>
            </a:extLst>
          </p:cNvPr>
          <p:cNvSpPr/>
          <p:nvPr/>
        </p:nvSpPr>
        <p:spPr>
          <a:xfrm>
            <a:off x="3170812" y="3797153"/>
            <a:ext cx="656687" cy="518575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Shelter Veterinarian</a:t>
            </a:r>
            <a:br>
              <a:rPr lang="en-US" sz="900" dirty="0"/>
            </a:br>
            <a:r>
              <a:rPr lang="en-US" sz="900" dirty="0"/>
              <a:t> Dr. Jaclyn Francin</a:t>
            </a:r>
            <a:endParaRPr lang="en-US" sz="900" kern="1200" dirty="0"/>
          </a:p>
        </p:txBody>
      </p:sp>
      <p:sp>
        <p:nvSpPr>
          <p:cNvPr id="105" name="Freeform 89">
            <a:extLst>
              <a:ext uri="{FF2B5EF4-FFF2-40B4-BE49-F238E27FC236}">
                <a16:creationId xmlns:a16="http://schemas.microsoft.com/office/drawing/2014/main" id="{B33FCBE0-171A-48BA-A7CE-744448CF8976}"/>
              </a:ext>
            </a:extLst>
          </p:cNvPr>
          <p:cNvSpPr/>
          <p:nvPr/>
        </p:nvSpPr>
        <p:spPr>
          <a:xfrm>
            <a:off x="5296072" y="4055243"/>
            <a:ext cx="671364" cy="425148"/>
          </a:xfrm>
          <a:custGeom>
            <a:avLst/>
            <a:gdLst>
              <a:gd name="connsiteX0" fmla="*/ 0 w 1105132"/>
              <a:gd name="connsiteY0" fmla="*/ 0 h 633980"/>
              <a:gd name="connsiteX1" fmla="*/ 1105132 w 1105132"/>
              <a:gd name="connsiteY1" fmla="*/ 0 h 633980"/>
              <a:gd name="connsiteX2" fmla="*/ 1105132 w 1105132"/>
              <a:gd name="connsiteY2" fmla="*/ 633980 h 633980"/>
              <a:gd name="connsiteX3" fmla="*/ 0 w 1105132"/>
              <a:gd name="connsiteY3" fmla="*/ 633980 h 633980"/>
              <a:gd name="connsiteX4" fmla="*/ 0 w 1105132"/>
              <a:gd name="connsiteY4" fmla="*/ 0 h 63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132" h="633980">
                <a:moveTo>
                  <a:pt x="0" y="0"/>
                </a:moveTo>
                <a:lnTo>
                  <a:pt x="1105132" y="0"/>
                </a:lnTo>
                <a:lnTo>
                  <a:pt x="1105132" y="633980"/>
                </a:lnTo>
                <a:lnTo>
                  <a:pt x="0" y="63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Property Maintenance Staff</a:t>
            </a:r>
          </a:p>
        </p:txBody>
      </p:sp>
      <p:sp>
        <p:nvSpPr>
          <p:cNvPr id="132" name="Freeform 98">
            <a:extLst>
              <a:ext uri="{FF2B5EF4-FFF2-40B4-BE49-F238E27FC236}">
                <a16:creationId xmlns:a16="http://schemas.microsoft.com/office/drawing/2014/main" id="{E83CAA3C-743C-47A6-A5A8-0C2D3610423F}"/>
              </a:ext>
            </a:extLst>
          </p:cNvPr>
          <p:cNvSpPr/>
          <p:nvPr/>
        </p:nvSpPr>
        <p:spPr>
          <a:xfrm>
            <a:off x="5031874" y="6024827"/>
            <a:ext cx="919612" cy="511663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/>
              <a:t>Medical Services</a:t>
            </a:r>
            <a:r>
              <a:rPr lang="en-US" sz="900" kern="1200" dirty="0"/>
              <a:t> Surgery Lead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Naomi DeRamus</a:t>
            </a:r>
          </a:p>
        </p:txBody>
      </p:sp>
      <p:sp>
        <p:nvSpPr>
          <p:cNvPr id="122" name="Freeform 70">
            <a:extLst>
              <a:ext uri="{FF2B5EF4-FFF2-40B4-BE49-F238E27FC236}">
                <a16:creationId xmlns:a16="http://schemas.microsoft.com/office/drawing/2014/main" id="{9F5A6FC2-78A8-40AD-A927-31B33A2C54F2}"/>
              </a:ext>
            </a:extLst>
          </p:cNvPr>
          <p:cNvSpPr/>
          <p:nvPr/>
        </p:nvSpPr>
        <p:spPr>
          <a:xfrm>
            <a:off x="3566422" y="6164059"/>
            <a:ext cx="696374" cy="518575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 </a:t>
            </a:r>
            <a:r>
              <a:rPr lang="en-US" sz="900" dirty="0"/>
              <a:t>Medical Services </a:t>
            </a:r>
            <a:r>
              <a:rPr lang="en-US" sz="900" kern="1200" dirty="0"/>
              <a:t>Lead</a:t>
            </a:r>
            <a:br>
              <a:rPr lang="en-US" sz="900" kern="1200" dirty="0"/>
            </a:br>
            <a:r>
              <a:rPr lang="en-US" sz="900" dirty="0"/>
              <a:t>Maria Whistler</a:t>
            </a:r>
            <a:endParaRPr lang="en-US" sz="900" kern="1200" dirty="0"/>
          </a:p>
        </p:txBody>
      </p:sp>
      <p:sp>
        <p:nvSpPr>
          <p:cNvPr id="135" name="Freeform 70">
            <a:extLst>
              <a:ext uri="{FF2B5EF4-FFF2-40B4-BE49-F238E27FC236}">
                <a16:creationId xmlns:a16="http://schemas.microsoft.com/office/drawing/2014/main" id="{853A6518-9A3D-4B00-8F2C-A648258B9501}"/>
              </a:ext>
            </a:extLst>
          </p:cNvPr>
          <p:cNvSpPr/>
          <p:nvPr/>
        </p:nvSpPr>
        <p:spPr>
          <a:xfrm>
            <a:off x="5232148" y="6707304"/>
            <a:ext cx="893262" cy="340176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900" kern="1200" dirty="0"/>
            </a:br>
            <a:r>
              <a:rPr lang="en-US" sz="900" kern="1200"/>
              <a:t>Surgery Technicians</a:t>
            </a:r>
            <a:br>
              <a:rPr lang="en-US" sz="900" kern="1200" dirty="0"/>
            </a:br>
            <a:r>
              <a:rPr lang="en-US" sz="900" kern="1200" dirty="0"/>
              <a:t> </a:t>
            </a:r>
          </a:p>
        </p:txBody>
      </p:sp>
      <p:sp>
        <p:nvSpPr>
          <p:cNvPr id="150" name="Freeform 43">
            <a:extLst>
              <a:ext uri="{FF2B5EF4-FFF2-40B4-BE49-F238E27FC236}">
                <a16:creationId xmlns:a16="http://schemas.microsoft.com/office/drawing/2014/main" id="{40D3D258-48DD-4C5E-8C75-D649573C1D52}"/>
              </a:ext>
            </a:extLst>
          </p:cNvPr>
          <p:cNvSpPr/>
          <p:nvPr/>
        </p:nvSpPr>
        <p:spPr>
          <a:xfrm>
            <a:off x="4388131" y="6521372"/>
            <a:ext cx="594633" cy="638827"/>
          </a:xfrm>
          <a:custGeom>
            <a:avLst/>
            <a:gdLst>
              <a:gd name="connsiteX0" fmla="*/ 0 w 1226315"/>
              <a:gd name="connsiteY0" fmla="*/ 0 h 528162"/>
              <a:gd name="connsiteX1" fmla="*/ 1226315 w 1226315"/>
              <a:gd name="connsiteY1" fmla="*/ 0 h 528162"/>
              <a:gd name="connsiteX2" fmla="*/ 1226315 w 1226315"/>
              <a:gd name="connsiteY2" fmla="*/ 528162 h 528162"/>
              <a:gd name="connsiteX3" fmla="*/ 0 w 1226315"/>
              <a:gd name="connsiteY3" fmla="*/ 528162 h 528162"/>
              <a:gd name="connsiteX4" fmla="*/ 0 w 1226315"/>
              <a:gd name="connsiteY4" fmla="*/ 0 h 52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15" h="528162">
                <a:moveTo>
                  <a:pt x="0" y="0"/>
                </a:moveTo>
                <a:lnTo>
                  <a:pt x="1226315" y="0"/>
                </a:lnTo>
                <a:lnTo>
                  <a:pt x="1226315" y="528162"/>
                </a:lnTo>
                <a:lnTo>
                  <a:pt x="0" y="52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Intake</a:t>
            </a:r>
            <a:br>
              <a:rPr lang="en-US" sz="900" kern="1200" dirty="0"/>
            </a:br>
            <a:r>
              <a:rPr lang="en-US" sz="900" kern="1200" dirty="0"/>
              <a:t>Manager</a:t>
            </a:r>
            <a:br>
              <a:rPr lang="en-US" sz="900" kern="1200" dirty="0"/>
            </a:br>
            <a:r>
              <a:rPr lang="en-US" sz="900" kern="1200" dirty="0"/>
              <a:t>Stacy </a:t>
            </a:r>
            <a:r>
              <a:rPr lang="en-US" sz="900" kern="1200" dirty="0" err="1"/>
              <a:t>Mettinger</a:t>
            </a:r>
            <a:endParaRPr lang="en-US" sz="900" kern="1200" dirty="0"/>
          </a:p>
        </p:txBody>
      </p:sp>
      <p:sp>
        <p:nvSpPr>
          <p:cNvPr id="157" name="Freeform 63">
            <a:extLst>
              <a:ext uri="{FF2B5EF4-FFF2-40B4-BE49-F238E27FC236}">
                <a16:creationId xmlns:a16="http://schemas.microsoft.com/office/drawing/2014/main" id="{E36B628B-1650-4215-9C47-1E4DF7F24D0D}"/>
              </a:ext>
            </a:extLst>
          </p:cNvPr>
          <p:cNvSpPr/>
          <p:nvPr/>
        </p:nvSpPr>
        <p:spPr>
          <a:xfrm>
            <a:off x="4417495" y="7306735"/>
            <a:ext cx="734553" cy="474132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Intake Coordinators</a:t>
            </a:r>
          </a:p>
        </p:txBody>
      </p:sp>
      <p:sp>
        <p:nvSpPr>
          <p:cNvPr id="126" name="Freeform 105">
            <a:extLst>
              <a:ext uri="{FF2B5EF4-FFF2-40B4-BE49-F238E27FC236}">
                <a16:creationId xmlns:a16="http://schemas.microsoft.com/office/drawing/2014/main" id="{2964D749-68C8-45A6-BF92-ACE33C4D0B45}"/>
              </a:ext>
            </a:extLst>
          </p:cNvPr>
          <p:cNvSpPr/>
          <p:nvPr/>
        </p:nvSpPr>
        <p:spPr>
          <a:xfrm>
            <a:off x="7239062" y="3651982"/>
            <a:ext cx="345120" cy="13641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133"/>
                </a:lnTo>
                <a:lnTo>
                  <a:pt x="345120" y="136413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6" name="Freeform 63">
            <a:extLst>
              <a:ext uri="{FF2B5EF4-FFF2-40B4-BE49-F238E27FC236}">
                <a16:creationId xmlns:a16="http://schemas.microsoft.com/office/drawing/2014/main" id="{1A27BA53-6CBF-4D34-B406-86C9D7AAE7CE}"/>
              </a:ext>
            </a:extLst>
          </p:cNvPr>
          <p:cNvSpPr/>
          <p:nvPr/>
        </p:nvSpPr>
        <p:spPr>
          <a:xfrm>
            <a:off x="7384971" y="4913983"/>
            <a:ext cx="656444" cy="636337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Maxwell Kramer-Crespo </a:t>
            </a:r>
            <a:br>
              <a:rPr lang="en-US" sz="900" kern="1200" dirty="0"/>
            </a:br>
            <a:r>
              <a:rPr lang="en-US" sz="900" kern="1200" dirty="0"/>
              <a:t>IT Support Specialist</a:t>
            </a:r>
          </a:p>
        </p:txBody>
      </p:sp>
      <p:sp>
        <p:nvSpPr>
          <p:cNvPr id="139" name="Freeform 63">
            <a:extLst>
              <a:ext uri="{FF2B5EF4-FFF2-40B4-BE49-F238E27FC236}">
                <a16:creationId xmlns:a16="http://schemas.microsoft.com/office/drawing/2014/main" id="{DC12A0C4-13CD-4C3A-AEAD-657AA2CA008E}"/>
              </a:ext>
            </a:extLst>
          </p:cNvPr>
          <p:cNvSpPr/>
          <p:nvPr/>
        </p:nvSpPr>
        <p:spPr>
          <a:xfrm>
            <a:off x="2373135" y="6319777"/>
            <a:ext cx="734553" cy="605772"/>
          </a:xfrm>
          <a:custGeom>
            <a:avLst/>
            <a:gdLst>
              <a:gd name="connsiteX0" fmla="*/ 0 w 984545"/>
              <a:gd name="connsiteY0" fmla="*/ 0 h 710804"/>
              <a:gd name="connsiteX1" fmla="*/ 984545 w 984545"/>
              <a:gd name="connsiteY1" fmla="*/ 0 h 710804"/>
              <a:gd name="connsiteX2" fmla="*/ 984545 w 984545"/>
              <a:gd name="connsiteY2" fmla="*/ 710804 h 710804"/>
              <a:gd name="connsiteX3" fmla="*/ 0 w 984545"/>
              <a:gd name="connsiteY3" fmla="*/ 710804 h 710804"/>
              <a:gd name="connsiteX4" fmla="*/ 0 w 984545"/>
              <a:gd name="connsiteY4" fmla="*/ 0 h 7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545" h="710804">
                <a:moveTo>
                  <a:pt x="0" y="0"/>
                </a:moveTo>
                <a:lnTo>
                  <a:pt x="984545" y="0"/>
                </a:lnTo>
                <a:lnTo>
                  <a:pt x="984545" y="710804"/>
                </a:lnTo>
                <a:lnTo>
                  <a:pt x="0" y="7108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/>
              <a:t>Foster Care Coordinator</a:t>
            </a:r>
            <a:br>
              <a:rPr lang="en-US" sz="900" kern="1200" dirty="0"/>
            </a:br>
            <a:r>
              <a:rPr lang="en-US" sz="900" kern="1200" dirty="0"/>
              <a:t>Rosa Rojas Bautista</a:t>
            </a:r>
          </a:p>
        </p:txBody>
      </p:sp>
      <p:sp>
        <p:nvSpPr>
          <p:cNvPr id="98" name="Freeform 58">
            <a:extLst>
              <a:ext uri="{FF2B5EF4-FFF2-40B4-BE49-F238E27FC236}">
                <a16:creationId xmlns:a16="http://schemas.microsoft.com/office/drawing/2014/main" id="{4F7D3155-8589-487A-BB67-351F5BBA261A}"/>
              </a:ext>
            </a:extLst>
          </p:cNvPr>
          <p:cNvSpPr/>
          <p:nvPr/>
        </p:nvSpPr>
        <p:spPr>
          <a:xfrm>
            <a:off x="8553059" y="3089803"/>
            <a:ext cx="565594" cy="757097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/>
              <a:t>Lead</a:t>
            </a:r>
            <a:br>
              <a:rPr lang="en-US" sz="800" kern="1200" dirty="0"/>
            </a:br>
            <a:r>
              <a:rPr lang="en-US" sz="800" kern="1200" dirty="0"/>
              <a:t>Surgery </a:t>
            </a:r>
            <a:r>
              <a:rPr lang="en-US" sz="800" kern="1200" dirty="0" err="1"/>
              <a:t>TechnicianChelsea</a:t>
            </a:r>
            <a:br>
              <a:rPr lang="en-US" sz="800" kern="1200" dirty="0"/>
            </a:br>
            <a:r>
              <a:rPr lang="en-US" sz="800" kern="1200" dirty="0"/>
              <a:t>Dunn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A032713D-4C67-40B8-8F4F-BBDF42767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384" y="3252940"/>
            <a:ext cx="115834" cy="60965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6718" y="3260338"/>
            <a:ext cx="121931" cy="6340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546" y="3253504"/>
            <a:ext cx="115834" cy="6096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16" y="3254238"/>
            <a:ext cx="115834" cy="6096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5685" y="3263385"/>
            <a:ext cx="115834" cy="609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694" y="2958093"/>
            <a:ext cx="121931" cy="634039"/>
          </a:xfrm>
          <a:prstGeom prst="rect">
            <a:avLst/>
          </a:prstGeom>
        </p:spPr>
      </p:pic>
      <p:cxnSp>
        <p:nvCxnSpPr>
          <p:cNvPr id="54" name="Straight Connector 53"/>
          <p:cNvCxnSpPr/>
          <p:nvPr/>
        </p:nvCxnSpPr>
        <p:spPr>
          <a:xfrm flipH="1">
            <a:off x="2498543" y="3271533"/>
            <a:ext cx="1368" cy="6446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2363120" y="3255347"/>
            <a:ext cx="12896" cy="5323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 flipH="1">
            <a:off x="547211" y="3281171"/>
            <a:ext cx="12896" cy="5323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467948" y="3302048"/>
            <a:ext cx="12896" cy="5323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66184"/>
            <a:ext cx="11521440" cy="185385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Humane Society of Tampa Bay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Volunteer Organizational Chart 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January 2025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 rot="10800000" flipH="1" flipV="1">
            <a:off x="5034500" y="2370432"/>
            <a:ext cx="25250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Volunteer Manager</a:t>
            </a:r>
            <a:br>
              <a:rPr lang="en-US" sz="1800" dirty="0"/>
            </a:br>
            <a:r>
              <a:rPr lang="en-US" sz="1800" dirty="0"/>
              <a:t>Chris Madalena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547212" y="3264061"/>
            <a:ext cx="11837699" cy="404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10800000" flipH="1" flipV="1">
            <a:off x="183358" y="3809710"/>
            <a:ext cx="813474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Adoption Volunteers 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 Carie Peterson Adoption Manager</a:t>
            </a:r>
          </a:p>
        </p:txBody>
      </p:sp>
      <p:sp>
        <p:nvSpPr>
          <p:cNvPr id="51" name="TextBox 50"/>
          <p:cNvSpPr txBox="1"/>
          <p:nvPr/>
        </p:nvSpPr>
        <p:spPr>
          <a:xfrm rot="10800000" flipH="1" flipV="1">
            <a:off x="1099434" y="4115276"/>
            <a:ext cx="878406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Animal</a:t>
            </a:r>
            <a:br>
              <a:rPr lang="en-US" sz="1000" dirty="0"/>
            </a:br>
            <a:r>
              <a:rPr lang="en-US" sz="1000" dirty="0"/>
              <a:t>Companion Volunteers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  Tony Sherrod</a:t>
            </a:r>
            <a:br>
              <a:rPr lang="en-US" sz="1000" dirty="0"/>
            </a:br>
            <a:r>
              <a:rPr lang="en-US" sz="1000" dirty="0"/>
              <a:t> Animal Care</a:t>
            </a:r>
            <a:br>
              <a:rPr lang="en-US" sz="1000" dirty="0"/>
            </a:br>
            <a:r>
              <a:rPr lang="en-US" sz="1000" dirty="0"/>
              <a:t> Manager</a:t>
            </a:r>
            <a:br>
              <a:rPr lang="en-US" sz="1000" dirty="0"/>
            </a:b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 rot="10800000" flipH="1" flipV="1">
            <a:off x="4014725" y="3796196"/>
            <a:ext cx="8854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Exam &amp; Intake Volunteers</a:t>
            </a:r>
          </a:p>
          <a:p>
            <a:pPr algn="ctr"/>
            <a:br>
              <a:rPr lang="en-US" sz="1000" dirty="0">
                <a:highlight>
                  <a:srgbClr val="FFFF00"/>
                </a:highlight>
              </a:rPr>
            </a:br>
            <a:r>
              <a:rPr lang="en-US" sz="1000" dirty="0"/>
              <a:t>*Samantha Petito</a:t>
            </a:r>
            <a:br>
              <a:rPr lang="en-US" sz="1000" dirty="0"/>
            </a:b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0800000" flipH="1" flipV="1">
            <a:off x="2115542" y="3834377"/>
            <a:ext cx="83391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Animal Care</a:t>
            </a:r>
            <a:br>
              <a:rPr lang="en-US" sz="1000" dirty="0"/>
            </a:br>
            <a:r>
              <a:rPr lang="en-US" sz="1000" dirty="0"/>
              <a:t>Volunteers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 Tony Sherrod</a:t>
            </a:r>
            <a:br>
              <a:rPr lang="en-US" sz="1000" dirty="0"/>
            </a:br>
            <a:r>
              <a:rPr lang="en-US" sz="1000" dirty="0"/>
              <a:t> Animal Care Manager</a:t>
            </a:r>
          </a:p>
        </p:txBody>
      </p:sp>
      <p:sp>
        <p:nvSpPr>
          <p:cNvPr id="56" name="TextBox 55"/>
          <p:cNvSpPr txBox="1"/>
          <p:nvPr/>
        </p:nvSpPr>
        <p:spPr>
          <a:xfrm rot="10800000" flipH="1" flipV="1">
            <a:off x="5608244" y="3479557"/>
            <a:ext cx="1324019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Volunteer Mentors</a:t>
            </a:r>
          </a:p>
        </p:txBody>
      </p:sp>
      <p:sp>
        <p:nvSpPr>
          <p:cNvPr id="26" name="TextBox 25"/>
          <p:cNvSpPr txBox="1"/>
          <p:nvPr/>
        </p:nvSpPr>
        <p:spPr>
          <a:xfrm rot="10800000" flipH="1" flipV="1">
            <a:off x="11779716" y="3784221"/>
            <a:ext cx="89200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TNVR</a:t>
            </a:r>
            <a:br>
              <a:rPr lang="en-US" sz="1000" dirty="0"/>
            </a:br>
            <a:r>
              <a:rPr lang="en-US" sz="1000" dirty="0"/>
              <a:t>Volunteers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*Darlene Esposito</a:t>
            </a:r>
            <a:br>
              <a:rPr lang="en-US" sz="1000" dirty="0"/>
            </a:br>
            <a:r>
              <a:rPr lang="en-US" sz="1000" dirty="0"/>
              <a:t>Community Outreach</a:t>
            </a:r>
            <a:br>
              <a:rPr lang="en-US" sz="1000" dirty="0"/>
            </a:br>
            <a:r>
              <a:rPr lang="en-US" sz="1000" dirty="0"/>
              <a:t>&amp; TNVR Coordinator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6059" y="3263600"/>
            <a:ext cx="121931" cy="63403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10800000" flipH="1" flipV="1">
            <a:off x="10743285" y="3781772"/>
            <a:ext cx="892008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Animal Health Center Volunteers 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Ben</a:t>
            </a:r>
            <a:br>
              <a:rPr lang="en-US" sz="1000" dirty="0"/>
            </a:br>
            <a:r>
              <a:rPr lang="en-US" sz="1000" dirty="0"/>
              <a:t>Moehnert</a:t>
            </a:r>
            <a:br>
              <a:rPr lang="en-US" sz="1000" dirty="0"/>
            </a:br>
            <a:r>
              <a:rPr lang="en-US" sz="1000" dirty="0"/>
              <a:t> Wellness</a:t>
            </a:r>
            <a:br>
              <a:rPr lang="en-US" sz="1000" dirty="0"/>
            </a:br>
            <a:r>
              <a:rPr lang="en-US" sz="1000" dirty="0"/>
              <a:t>Supervisor</a:t>
            </a:r>
          </a:p>
          <a:p>
            <a:pPr algn="ctr"/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5035880" y="3810981"/>
            <a:ext cx="727482" cy="1212307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 </a:t>
            </a:r>
            <a:r>
              <a:rPr lang="en-US" sz="1000" dirty="0"/>
              <a:t>Surgery Assistant</a:t>
            </a:r>
            <a:br>
              <a:rPr lang="en-US" sz="1000" dirty="0"/>
            </a:br>
            <a:r>
              <a:rPr lang="en-US" sz="1000" dirty="0"/>
              <a:t>Volunteers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kern="1200" dirty="0"/>
            </a:br>
            <a:r>
              <a:rPr lang="en-US" sz="1000" kern="1200" dirty="0"/>
              <a:t>*  Naomi DeRamus</a:t>
            </a:r>
          </a:p>
        </p:txBody>
      </p:sp>
      <p:sp>
        <p:nvSpPr>
          <p:cNvPr id="44" name="Freeform 43"/>
          <p:cNvSpPr/>
          <p:nvPr/>
        </p:nvSpPr>
        <p:spPr>
          <a:xfrm>
            <a:off x="6859908" y="3813500"/>
            <a:ext cx="885455" cy="1647575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Administration</a:t>
            </a:r>
            <a:br>
              <a:rPr lang="en-US" sz="1000" dirty="0"/>
            </a:br>
            <a:r>
              <a:rPr lang="en-US" sz="1000" dirty="0"/>
              <a:t>Volunteers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Madison Kostka</a:t>
            </a:r>
            <a:br>
              <a:rPr lang="en-US" sz="1000" dirty="0"/>
            </a:br>
            <a:r>
              <a:rPr lang="en-US" sz="1000" dirty="0"/>
              <a:t> Donor Relations Coordinator</a:t>
            </a:r>
            <a:endParaRPr lang="en-US" sz="1200" kern="1200" dirty="0"/>
          </a:p>
        </p:txBody>
      </p:sp>
      <p:sp>
        <p:nvSpPr>
          <p:cNvPr id="55" name="TextBox 54"/>
          <p:cNvSpPr txBox="1"/>
          <p:nvPr/>
        </p:nvSpPr>
        <p:spPr>
          <a:xfrm rot="10800000" flipH="1" flipV="1">
            <a:off x="3028327" y="3884444"/>
            <a:ext cx="859549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Foster Care</a:t>
            </a:r>
            <a:br>
              <a:rPr lang="en-US" sz="1000" dirty="0"/>
            </a:br>
            <a:r>
              <a:rPr lang="en-US" sz="1000" dirty="0"/>
              <a:t>Volunteers</a:t>
            </a: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*Rosa Rojas</a:t>
            </a:r>
            <a:br>
              <a:rPr lang="en-US" sz="1000" dirty="0"/>
            </a:br>
            <a:r>
              <a:rPr lang="en-US" sz="1000" dirty="0"/>
              <a:t>Bautista Foster</a:t>
            </a:r>
            <a:br>
              <a:rPr lang="en-US" sz="1000" dirty="0"/>
            </a:br>
            <a:r>
              <a:rPr lang="en-US" sz="1000" dirty="0"/>
              <a:t>Coordinator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27304-7C04-44CD-919E-2AE79CDA00A1}"/>
              </a:ext>
            </a:extLst>
          </p:cNvPr>
          <p:cNvSpPr txBox="1"/>
          <p:nvPr/>
        </p:nvSpPr>
        <p:spPr>
          <a:xfrm>
            <a:off x="838200" y="7467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Consult for questions specific to the job being preformed for that department.</a:t>
            </a:r>
          </a:p>
        </p:txBody>
      </p:sp>
      <p:sp>
        <p:nvSpPr>
          <p:cNvPr id="29" name="Freeform 43">
            <a:extLst>
              <a:ext uri="{FF2B5EF4-FFF2-40B4-BE49-F238E27FC236}">
                <a16:creationId xmlns:a16="http://schemas.microsoft.com/office/drawing/2014/main" id="{79A721B5-1CE7-4065-8ADD-23F05569FD63}"/>
              </a:ext>
            </a:extLst>
          </p:cNvPr>
          <p:cNvSpPr/>
          <p:nvPr/>
        </p:nvSpPr>
        <p:spPr>
          <a:xfrm>
            <a:off x="7886778" y="3807500"/>
            <a:ext cx="738922" cy="1647575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Humane Education</a:t>
            </a:r>
            <a:br>
              <a:rPr lang="en-US" sz="1000" dirty="0"/>
            </a:br>
            <a:r>
              <a:rPr lang="en-US" sz="1000" dirty="0"/>
              <a:t>Volunteers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Jessica Tiso Humane Education Manager</a:t>
            </a:r>
            <a:endParaRPr lang="en-US" sz="1200" kern="12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8B5601D-CE87-4F4D-9697-6AAAF5915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574" y="3251298"/>
            <a:ext cx="115834" cy="609653"/>
          </a:xfrm>
          <a:prstGeom prst="rect">
            <a:avLst/>
          </a:prstGeom>
        </p:spPr>
      </p:pic>
      <p:sp>
        <p:nvSpPr>
          <p:cNvPr id="31" name="Freeform 43">
            <a:extLst>
              <a:ext uri="{FF2B5EF4-FFF2-40B4-BE49-F238E27FC236}">
                <a16:creationId xmlns:a16="http://schemas.microsoft.com/office/drawing/2014/main" id="{36AD11AD-5FC5-4748-AC18-D02D4B390C6F}"/>
              </a:ext>
            </a:extLst>
          </p:cNvPr>
          <p:cNvSpPr/>
          <p:nvPr/>
        </p:nvSpPr>
        <p:spPr>
          <a:xfrm>
            <a:off x="8924465" y="3781202"/>
            <a:ext cx="720953" cy="1647575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Interns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Lisa Novorska</a:t>
            </a:r>
            <a:br>
              <a:rPr lang="en-US" sz="1000" dirty="0"/>
            </a:br>
            <a:r>
              <a:rPr lang="en-US" sz="1000" dirty="0"/>
              <a:t>Donor and Community Engagement Manager</a:t>
            </a:r>
            <a:endParaRPr lang="en-US" sz="1200" kern="12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00789C5-54EE-4FCE-94AD-6A62B048B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199" y="3242508"/>
            <a:ext cx="115834" cy="609653"/>
          </a:xfrm>
          <a:prstGeom prst="rect">
            <a:avLst/>
          </a:prstGeom>
        </p:spPr>
      </p:pic>
      <p:sp>
        <p:nvSpPr>
          <p:cNvPr id="33" name="Freeform 43">
            <a:extLst>
              <a:ext uri="{FF2B5EF4-FFF2-40B4-BE49-F238E27FC236}">
                <a16:creationId xmlns:a16="http://schemas.microsoft.com/office/drawing/2014/main" id="{8F7537F4-3293-4E61-9509-96AF3DD9BA9B}"/>
              </a:ext>
            </a:extLst>
          </p:cNvPr>
          <p:cNvSpPr/>
          <p:nvPr/>
        </p:nvSpPr>
        <p:spPr>
          <a:xfrm>
            <a:off x="9832256" y="3773607"/>
            <a:ext cx="720953" cy="2615845"/>
          </a:xfrm>
          <a:custGeom>
            <a:avLst/>
            <a:gdLst>
              <a:gd name="connsiteX0" fmla="*/ 0 w 1132676"/>
              <a:gd name="connsiteY0" fmla="*/ 0 h 389000"/>
              <a:gd name="connsiteX1" fmla="*/ 1132676 w 1132676"/>
              <a:gd name="connsiteY1" fmla="*/ 0 h 389000"/>
              <a:gd name="connsiteX2" fmla="*/ 1132676 w 1132676"/>
              <a:gd name="connsiteY2" fmla="*/ 389000 h 389000"/>
              <a:gd name="connsiteX3" fmla="*/ 0 w 1132676"/>
              <a:gd name="connsiteY3" fmla="*/ 389000 h 389000"/>
              <a:gd name="connsiteX4" fmla="*/ 0 w 1132676"/>
              <a:gd name="connsiteY4" fmla="*/ 0 h 3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676" h="389000">
                <a:moveTo>
                  <a:pt x="0" y="0"/>
                </a:moveTo>
                <a:lnTo>
                  <a:pt x="1132676" y="0"/>
                </a:lnTo>
                <a:lnTo>
                  <a:pt x="1132676" y="389000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Corporate Group Volunteers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* Lisa Novorska</a:t>
            </a:r>
            <a:br>
              <a:rPr lang="en-US" sz="1000" dirty="0"/>
            </a:br>
            <a:r>
              <a:rPr lang="en-US" sz="1000" dirty="0"/>
              <a:t>Donor and Community Engagement Manager</a:t>
            </a:r>
            <a:br>
              <a:rPr lang="en-US" sz="1000" dirty="0"/>
            </a:br>
            <a:r>
              <a:rPr lang="en-US" sz="1000" dirty="0"/>
              <a:t>a</a:t>
            </a:r>
            <a:r>
              <a:rPr lang="en-US" sz="1000" kern="1200" dirty="0"/>
              <a:t>nd</a:t>
            </a:r>
            <a:br>
              <a:rPr lang="en-US" sz="1000" kern="1200" dirty="0"/>
            </a:br>
            <a:r>
              <a:rPr lang="en-US" sz="1000" kern="1200" dirty="0"/>
              <a:t>Angel Rodriguez</a:t>
            </a:r>
            <a:br>
              <a:rPr lang="en-US" sz="1000" kern="1200" dirty="0"/>
            </a:br>
            <a:r>
              <a:rPr lang="en-US" sz="1000" kern="1200" dirty="0"/>
              <a:t>Shelter Logistics Manager</a:t>
            </a: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kern="1200" dirty="0"/>
            </a:br>
            <a:endParaRPr lang="en-US" sz="1000" kern="1200" dirty="0"/>
          </a:p>
        </p:txBody>
      </p:sp>
    </p:spTree>
    <p:extLst>
      <p:ext uri="{BB962C8B-B14F-4D97-AF65-F5344CB8AC3E}">
        <p14:creationId xmlns:p14="http://schemas.microsoft.com/office/powerpoint/2010/main" val="161130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31147964A5B459A9DF7A03CBD2002" ma:contentTypeVersion="4" ma:contentTypeDescription="Create a new document." ma:contentTypeScope="" ma:versionID="0162e0363b93d0ee1101979121b1e102">
  <xsd:schema xmlns:xsd="http://www.w3.org/2001/XMLSchema" xmlns:xs="http://www.w3.org/2001/XMLSchema" xmlns:p="http://schemas.microsoft.com/office/2006/metadata/properties" xmlns:ns2="5a4a8b52-e195-497a-8de8-64e926c00e4c" targetNamespace="http://schemas.microsoft.com/office/2006/metadata/properties" ma:root="true" ma:fieldsID="09301e031f04929ba1d007b3562e9c5d" ns2:_="">
    <xsd:import namespace="5a4a8b52-e195-497a-8de8-64e926c00e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a8b52-e195-497a-8de8-64e926c00e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EA7FF9-081D-4DA8-A21F-08E74FDCA200}"/>
</file>

<file path=customXml/itemProps2.xml><?xml version="1.0" encoding="utf-8"?>
<ds:datastoreItem xmlns:ds="http://schemas.openxmlformats.org/officeDocument/2006/customXml" ds:itemID="{A09C48E3-A72B-4F58-9542-4D73BEBC2659}"/>
</file>

<file path=customXml/itemProps3.xml><?xml version="1.0" encoding="utf-8"?>
<ds:datastoreItem xmlns:ds="http://schemas.openxmlformats.org/officeDocument/2006/customXml" ds:itemID="{19335816-5EA6-48F2-9536-53588DC72D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Custom</PresentationFormat>
  <Paragraphs>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Constantia</vt:lpstr>
      <vt:lpstr>Office Theme</vt:lpstr>
      <vt:lpstr>Humane Society of Tampa Bay Organizational Chart – January 2025</vt:lpstr>
      <vt:lpstr>Humane Society of Tampa Bay Volunteer Organizational Chart  January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organization chart</dc:title>
  <dc:creator/>
  <cp:lastModifiedBy/>
  <cp:revision>1</cp:revision>
  <dcterms:modified xsi:type="dcterms:W3CDTF">2025-02-06T13:42:43Z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  <property fmtid="{D5CDD505-2E9C-101B-9397-08002B2CF9AE}" pid="3" name="ContentTypeId">
    <vt:lpwstr>0x010100BED31147964A5B459A9DF7A03CBD2002</vt:lpwstr>
  </property>
</Properties>
</file>